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92" r:id="rId5"/>
    <p:sldMasterId id="2147483704" r:id="rId6"/>
  </p:sldMasterIdLst>
  <p:notesMasterIdLst>
    <p:notesMasterId r:id="rId33"/>
  </p:notesMasterIdLst>
  <p:sldIdLst>
    <p:sldId id="256" r:id="rId7"/>
    <p:sldId id="1135" r:id="rId8"/>
    <p:sldId id="591" r:id="rId9"/>
    <p:sldId id="1121" r:id="rId10"/>
    <p:sldId id="487" r:id="rId11"/>
    <p:sldId id="292" r:id="rId12"/>
    <p:sldId id="1130" r:id="rId13"/>
    <p:sldId id="1115" r:id="rId14"/>
    <p:sldId id="933" r:id="rId15"/>
    <p:sldId id="1119" r:id="rId16"/>
    <p:sldId id="1123" r:id="rId17"/>
    <p:sldId id="937" r:id="rId18"/>
    <p:sldId id="1125" r:id="rId19"/>
    <p:sldId id="1126" r:id="rId20"/>
    <p:sldId id="1128" r:id="rId21"/>
    <p:sldId id="939" r:id="rId22"/>
    <p:sldId id="1124" r:id="rId23"/>
    <p:sldId id="1133" r:id="rId24"/>
    <p:sldId id="1131" r:id="rId25"/>
    <p:sldId id="938" r:id="rId26"/>
    <p:sldId id="1129" r:id="rId27"/>
    <p:sldId id="1134" r:id="rId28"/>
    <p:sldId id="1132" r:id="rId29"/>
    <p:sldId id="940" r:id="rId30"/>
    <p:sldId id="1117" r:id="rId31"/>
    <p:sldId id="1118" r:id="rId32"/>
  </p:sldIdLst>
  <p:sldSz cx="12192000" cy="6858000"/>
  <p:notesSz cx="6858000" cy="9874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EAE552D-516D-445E-A200-919C187954CE}">
          <p14:sldIdLst>
            <p14:sldId id="256"/>
          </p14:sldIdLst>
        </p14:section>
        <p14:section name="Original" id="{59FE852B-F64F-5542-ACA4-8663857DF7D5}">
          <p14:sldIdLst>
            <p14:sldId id="1135"/>
            <p14:sldId id="591"/>
            <p14:sldId id="1121"/>
            <p14:sldId id="487"/>
            <p14:sldId id="292"/>
            <p14:sldId id="1130"/>
            <p14:sldId id="1115"/>
            <p14:sldId id="933"/>
            <p14:sldId id="1119"/>
            <p14:sldId id="1123"/>
            <p14:sldId id="937"/>
            <p14:sldId id="1125"/>
            <p14:sldId id="1126"/>
            <p14:sldId id="1128"/>
            <p14:sldId id="939"/>
            <p14:sldId id="1124"/>
            <p14:sldId id="1133"/>
            <p14:sldId id="1131"/>
            <p14:sldId id="938"/>
            <p14:sldId id="1129"/>
            <p14:sldId id="1134"/>
            <p14:sldId id="1132"/>
            <p14:sldId id="940"/>
            <p14:sldId id="1117"/>
            <p14:sldId id="11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gpin" initials="Z" lastIdx="1" clrIdx="0">
    <p:extLst>
      <p:ext uri="{19B8F6BF-5375-455C-9EA6-DF929625EA0E}">
        <p15:presenceInfo xmlns:p15="http://schemas.microsoft.com/office/powerpoint/2012/main" userId="Zorgpin" providerId="None"/>
      </p:ext>
    </p:extLst>
  </p:cmAuthor>
  <p:cmAuthor id="2" name="Marleen Wilschut" initials="MW" lastIdx="2" clrIdx="1">
    <p:extLst>
      <p:ext uri="{19B8F6BF-5375-455C-9EA6-DF929625EA0E}">
        <p15:presenceInfo xmlns:p15="http://schemas.microsoft.com/office/powerpoint/2012/main" userId="1fcbc1141a90b6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E156E4"/>
    <a:srgbClr val="DE5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0654" autoAdjust="0"/>
  </p:normalViewPr>
  <p:slideViewPr>
    <p:cSldViewPr snapToGrid="0">
      <p:cViewPr varScale="1">
        <p:scale>
          <a:sx n="66" d="100"/>
          <a:sy n="66" d="100"/>
        </p:scale>
        <p:origin x="552" y="58"/>
      </p:cViewPr>
      <p:guideLst/>
    </p:cSldViewPr>
  </p:slideViewPr>
  <p:outlineViewPr>
    <p:cViewPr>
      <p:scale>
        <a:sx n="33" d="100"/>
        <a:sy n="33" d="100"/>
      </p:scale>
      <p:origin x="0" y="-74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D63DE-6725-49EB-9D8B-74FB3A40B3A9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378825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D31E6-3EFD-41C3-A8CD-ACD575EEC7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52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77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83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6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343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41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44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04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72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8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5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55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70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99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39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54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15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19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7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3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54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33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05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pptsolutions.nl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F28-15AE-D548-A364-55A4F831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632D6-4B9E-CF4E-B2F1-966E1978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95C5-A01A-0043-B22A-07B9752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D614-C70B-114C-BC72-83400061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FF32F-E02F-9346-9A94-F2D9B201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3141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A21-EEA7-E746-AD6C-7174190B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DD3A-571C-6946-B241-96479149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CB3A-C405-7049-A877-3BAD3AAF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60E-7664-A24A-92A6-B898220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F18B-7CFE-FA4C-B370-5CBF39DC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9357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68BF3-D403-AA4D-8307-1AD9089D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FDD1-C709-FC4A-A04E-681FC363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A29A-7EBF-1640-901D-4BD39E48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7955-4B7C-6942-8197-B5FBD00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D8B8-0753-BB4B-92EB-BAC0AD6D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0607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F28-15AE-D548-A364-55A4F831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632D6-4B9E-CF4E-B2F1-966E1978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95C5-A01A-0043-B22A-07B9752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D614-C70B-114C-BC72-83400061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FF32F-E02F-9346-9A94-F2D9B201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1010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604-70AB-BB4D-A7E3-5B899F0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DC9C-0C6E-F943-A253-3A70BED0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0614-AA81-9E49-82C3-FE971B86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3032-A82F-CD4F-A91D-55756F85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D38-8AF1-D548-89E6-A31E9073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6162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50F-1759-E744-AE43-A0D335C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07FA-F50C-CE49-926D-CAE1C38D9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7CA0-FBD2-C846-97AB-78B5AC16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C4AE-11D2-4649-A108-B09E0B4F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7B62-2F93-1A41-BD07-481ACD8E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7850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5496-2043-6646-9E83-10C12E54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BF5D-4BA9-A24D-94D6-4CE1DFEF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BC49-4921-F84A-AEFF-DB3AC817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3E8-EA7F-4D4B-887B-284CBFC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885E-F8FC-A049-B370-3F11D5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736F-1196-E74D-BC71-80ECF00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29380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FA9-1BD2-8845-B434-23E91A7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60310-FB48-7E4C-88AA-6BFB7460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C563-5397-124A-8527-D43BC7E4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649B5-DF08-C94D-B69D-A4B7D2634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3EFA5-71F3-D548-8445-EF024CA2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3B84A-D4EE-FF4B-AF21-179230D4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837E4-69E5-CC42-84EC-5748054E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A8D97-40CD-0842-88E7-B456F03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728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EC6-632D-6343-81E9-A4BE13D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D35AF-ACAD-2441-8E49-75E6939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A7882-6BEC-2B4D-B62C-418E38B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95A66-5963-A641-BE4E-A8A34F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85029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C361D-141D-8940-921C-2B8BB485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66728-4CA4-3C41-9091-BC8AFA57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811D-A684-2542-9A0B-EC0B1564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2359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D2D-99D1-5E4F-9151-DEEDEA6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0829-B44B-D146-9CF6-21A1115D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1B511-1552-4945-B52E-5F346ED8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4C71B-A518-FB4A-BA28-83701CC4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8EB-0C0F-F341-823A-D186866B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2198-E8FE-DC45-A893-4372F8FE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4669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604-70AB-BB4D-A7E3-5B899F0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DC9C-0C6E-F943-A253-3A70BED0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0614-AA81-9E49-82C3-FE971B86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3032-A82F-CD4F-A91D-55756F85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D38-8AF1-D548-89E6-A31E9073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8240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31-481F-2F4B-9812-5193BB42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98F9E-E5CE-EC4E-B71F-B397625D2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FCF30-71D9-9C4D-8F9F-FCF564E2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861C-B636-764A-9CD3-823E81C0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20BE-944B-324F-B2AC-47EC19C0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5245A-B24E-1C4E-AEF3-783B1D94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22074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A21-EEA7-E746-AD6C-7174190B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DD3A-571C-6946-B241-96479149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CB3A-C405-7049-A877-3BAD3AAF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60E-7664-A24A-92A6-B898220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F18B-7CFE-FA4C-B370-5CBF39DC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34839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68BF3-D403-AA4D-8307-1AD9089D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FDD1-C709-FC4A-A04E-681FC363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A29A-7EBF-1640-901D-4BD39E48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7955-4B7C-6942-8197-B5FBD00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D8B8-0753-BB4B-92EB-BAC0AD6D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02538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F28-15AE-D548-A364-55A4F831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632D6-4B9E-CF4E-B2F1-966E1978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95C5-A01A-0043-B22A-07B9752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D614-C70B-114C-BC72-83400061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FF32F-E02F-9346-9A94-F2D9B201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82240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604-70AB-BB4D-A7E3-5B899F0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DC9C-0C6E-F943-A253-3A70BED0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0614-AA81-9E49-82C3-FE971B86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3032-A82F-CD4F-A91D-55756F85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D38-8AF1-D548-89E6-A31E9073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7139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50F-1759-E744-AE43-A0D335C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07FA-F50C-CE49-926D-CAE1C38D9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7CA0-FBD2-C846-97AB-78B5AC16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C4AE-11D2-4649-A108-B09E0B4F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7B62-2F93-1A41-BD07-481ACD8E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91660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5496-2043-6646-9E83-10C12E54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BF5D-4BA9-A24D-94D6-4CE1DFEF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BC49-4921-F84A-AEFF-DB3AC817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3E8-EA7F-4D4B-887B-284CBFC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885E-F8FC-A049-B370-3F11D5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736F-1196-E74D-BC71-80ECF00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54113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FA9-1BD2-8845-B434-23E91A7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60310-FB48-7E4C-88AA-6BFB7460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C563-5397-124A-8527-D43BC7E4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649B5-DF08-C94D-B69D-A4B7D2634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3EFA5-71F3-D548-8445-EF024CA2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3B84A-D4EE-FF4B-AF21-179230D4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837E4-69E5-CC42-84EC-5748054E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A8D97-40CD-0842-88E7-B456F03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287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EC6-632D-6343-81E9-A4BE13D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D35AF-ACAD-2441-8E49-75E6939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A7882-6BEC-2B4D-B62C-418E38B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95A66-5963-A641-BE4E-A8A34F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16947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C361D-141D-8940-921C-2B8BB485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66728-4CA4-3C41-9091-BC8AFA57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811D-A684-2542-9A0B-EC0B1564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953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50F-1759-E744-AE43-A0D335C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07FA-F50C-CE49-926D-CAE1C38D9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7CA0-FBD2-C846-97AB-78B5AC16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C4AE-11D2-4649-A108-B09E0B4F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7B62-2F93-1A41-BD07-481ACD8E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2113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D2D-99D1-5E4F-9151-DEEDEA6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0829-B44B-D146-9CF6-21A1115D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1B511-1552-4945-B52E-5F346ED8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4C71B-A518-FB4A-BA28-83701CC4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8EB-0C0F-F341-823A-D186866B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2198-E8FE-DC45-A893-4372F8FE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35010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31-481F-2F4B-9812-5193BB42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98F9E-E5CE-EC4E-B71F-B397625D2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FCF30-71D9-9C4D-8F9F-FCF564E2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861C-B636-764A-9CD3-823E81C0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20BE-944B-324F-B2AC-47EC19C0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5245A-B24E-1C4E-AEF3-783B1D94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23690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A21-EEA7-E746-AD6C-7174190B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DD3A-571C-6946-B241-96479149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CB3A-C405-7049-A877-3BAD3AAF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60E-7664-A24A-92A6-B898220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F18B-7CFE-FA4C-B370-5CBF39DC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1585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68BF3-D403-AA4D-8307-1AD9089D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FDD1-C709-FC4A-A04E-681FC363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A29A-7EBF-1640-901D-4BD39E48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7955-4B7C-6942-8197-B5FBD00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D8B8-0753-BB4B-92EB-BAC0AD6D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36996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OCKUP LAPTOP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902" y="1124744"/>
            <a:ext cx="7304196" cy="486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9400-9BFA-4AAF-A8D1-82CA51839500}" type="datetime3">
              <a:rPr lang="nl-NL" smtClean="0"/>
              <a:t>6/7/23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Invoegen; Koptekst &amp; Voettekst; Overal toepassen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5"/>
          </p:nvPr>
        </p:nvSpPr>
        <p:spPr>
          <a:xfrm>
            <a:off x="3217180" y="1482623"/>
            <a:ext cx="5757641" cy="3232684"/>
          </a:xfr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599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0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l"/>
            <a:r>
              <a:rPr lang="nl-NL" sz="1999" b="0" spc="0" baseline="0" dirty="0">
                <a:solidFill>
                  <a:schemeClr val="tx2"/>
                </a:solidFill>
                <a:latin typeface="+mj-lt"/>
              </a:rPr>
              <a:t>100% video</a:t>
            </a:r>
          </a:p>
        </p:txBody>
      </p:sp>
      <p:sp>
        <p:nvSpPr>
          <p:cNvPr id="31" name="Tekstvak 33"/>
          <p:cNvSpPr txBox="1"/>
          <p:nvPr userDrawn="1"/>
        </p:nvSpPr>
        <p:spPr>
          <a:xfrm>
            <a:off x="12434069" y="1001584"/>
            <a:ext cx="206685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Klik op het icoontje </a:t>
            </a:r>
            <a:b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</a:b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om een nieuwe</a:t>
            </a:r>
          </a:p>
          <a:p>
            <a:pPr>
              <a:defRPr/>
            </a:pP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video in te voegen.</a:t>
            </a:r>
          </a:p>
        </p:txBody>
      </p:sp>
      <p:sp>
        <p:nvSpPr>
          <p:cNvPr id="32" name="Tekstvak 33"/>
          <p:cNvSpPr txBox="1"/>
          <p:nvPr userDrawn="1"/>
        </p:nvSpPr>
        <p:spPr>
          <a:xfrm>
            <a:off x="12434069" y="3359672"/>
            <a:ext cx="214133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Zoek naar de video die u</a:t>
            </a:r>
          </a:p>
          <a:p>
            <a:pPr>
              <a:defRPr/>
            </a:pPr>
            <a:r>
              <a:rPr lang="en-US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wilt invoegen en klik op deze. Klik op </a:t>
            </a:r>
            <a:r>
              <a:rPr lang="en-US" sz="1599" b="0" i="0" kern="0" dirty="0">
                <a:solidFill>
                  <a:schemeClr val="tx2"/>
                </a:solidFill>
                <a:latin typeface="Calibri"/>
                <a:cs typeface="Calibri Light" panose="020F0302020204030204" pitchFamily="34" charset="0"/>
              </a:rPr>
              <a:t>´Invoegen´</a:t>
            </a:r>
          </a:p>
        </p:txBody>
      </p:sp>
      <p:sp>
        <p:nvSpPr>
          <p:cNvPr id="33" name="Ovaal 32"/>
          <p:cNvSpPr/>
          <p:nvPr userDrawn="1"/>
        </p:nvSpPr>
        <p:spPr>
          <a:xfrm>
            <a:off x="12391075" y="505307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81" rIns="0" bIns="43178"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4" name="Ovaal 33"/>
          <p:cNvSpPr/>
          <p:nvPr userDrawn="1"/>
        </p:nvSpPr>
        <p:spPr>
          <a:xfrm>
            <a:off x="12391075" y="2826560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81" rIns="0" bIns="43178"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0" t="13535" r="3470" b="13927"/>
          <a:stretch/>
        </p:blipFill>
        <p:spPr bwMode="auto">
          <a:xfrm>
            <a:off x="12431520" y="4272945"/>
            <a:ext cx="1107180" cy="297656"/>
          </a:xfrm>
          <a:prstGeom prst="roundRect">
            <a:avLst>
              <a:gd name="adj" fmla="val 14496"/>
            </a:avLst>
          </a:prstGeom>
          <a:noFill/>
          <a:ln w="6350">
            <a:solidFill>
              <a:srgbClr val="E2AC00">
                <a:lumMod val="50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941" y="4313427"/>
            <a:ext cx="791676" cy="226219"/>
          </a:xfrm>
          <a:prstGeom prst="roundRect">
            <a:avLst>
              <a:gd name="adj" fmla="val 14496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kstvak 36"/>
          <p:cNvSpPr txBox="1"/>
          <p:nvPr userDrawn="1"/>
        </p:nvSpPr>
        <p:spPr>
          <a:xfrm>
            <a:off x="12513559" y="4299824"/>
            <a:ext cx="77905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1099" b="1" kern="0" dirty="0" err="1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latin typeface="Calibri"/>
              </a:rPr>
              <a:t>Invoegen</a:t>
            </a:r>
            <a:endParaRPr lang="en-GB" sz="1099" b="1" kern="0" dirty="0">
              <a:solidFill>
                <a:srgbClr val="005634">
                  <a:lumMod val="25000"/>
                </a:srgbClr>
              </a:solidFill>
              <a:effectLst>
                <a:outerShdw blurRad="25400" algn="ctr" rotWithShape="0">
                  <a:prstClr val="white"/>
                </a:outerShdw>
              </a:effectLst>
              <a:latin typeface="Calibri"/>
            </a:endParaRPr>
          </a:p>
        </p:txBody>
      </p:sp>
      <p:sp>
        <p:nvSpPr>
          <p:cNvPr id="38" name="Rechthoek 37"/>
          <p:cNvSpPr/>
          <p:nvPr userDrawn="1"/>
        </p:nvSpPr>
        <p:spPr>
          <a:xfrm>
            <a:off x="12260350" y="-26002"/>
            <a:ext cx="2771986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79906" rIns="179906" rtlCol="0" anchor="t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VIDEO INVOEGEN</a:t>
            </a:r>
          </a:p>
        </p:txBody>
      </p:sp>
      <p:cxnSp>
        <p:nvCxnSpPr>
          <p:cNvPr id="39" name="Rechte verbindingslijn 38"/>
          <p:cNvCxnSpPr/>
          <p:nvPr userDrawn="1"/>
        </p:nvCxnSpPr>
        <p:spPr>
          <a:xfrm>
            <a:off x="12403954" y="358984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8" name="Rechte verbindingslijn 47"/>
          <p:cNvCxnSpPr/>
          <p:nvPr userDrawn="1"/>
        </p:nvCxnSpPr>
        <p:spPr>
          <a:xfrm>
            <a:off x="12403615" y="2635400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9" name="Rechte verbindingslijn 48"/>
          <p:cNvCxnSpPr/>
          <p:nvPr userDrawn="1"/>
        </p:nvCxnSpPr>
        <p:spPr>
          <a:xfrm>
            <a:off x="12403954" y="4723632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pic>
        <p:nvPicPr>
          <p:cNvPr id="51" name="Picture 2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358" y="1844824"/>
            <a:ext cx="718684" cy="6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217F-3491-477B-96EB-B65A324740FA}" type="datetime3">
              <a:rPr lang="nl-NL">
                <a:solidFill>
                  <a:prstClr val="black">
                    <a:tint val="75000"/>
                  </a:prstClr>
                </a:solidFill>
              </a:rPr>
              <a:pPr/>
              <a:t>6/7/23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Invoegen; Koptekst &amp; Voettekst; Overal toepassen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0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nl-NL" sz="1999" dirty="0">
                <a:solidFill>
                  <a:srgbClr val="44546A"/>
                </a:solidFill>
                <a:latin typeface="Calibri Light" panose="020F0302020204030204"/>
              </a:rPr>
              <a:t>Custom dia</a:t>
            </a:r>
          </a:p>
        </p:txBody>
      </p:sp>
    </p:spTree>
    <p:extLst>
      <p:ext uri="{BB962C8B-B14F-4D97-AF65-F5344CB8AC3E}">
        <p14:creationId xmlns:p14="http://schemas.microsoft.com/office/powerpoint/2010/main" val="18287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Solutions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5E43AAE-D44D-4371-9C6F-E17F7DE95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40" r="28130"/>
          <a:stretch/>
        </p:blipFill>
        <p:spPr>
          <a:xfrm>
            <a:off x="4486715" y="0"/>
            <a:ext cx="7705283" cy="608706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9263" y="6319063"/>
            <a:ext cx="1383136" cy="151790"/>
          </a:xfrm>
        </p:spPr>
        <p:txBody>
          <a:bodyPr/>
          <a:lstStyle/>
          <a:p>
            <a:fld id="{59B3C276-C3BA-4E3B-B35F-05AB0CE462C8}" type="datetime4">
              <a:rPr lang="nl-NL" noProof="0" smtClean="0"/>
              <a:t>6 juli 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400" y="6319063"/>
            <a:ext cx="4263600" cy="151790"/>
          </a:xfrm>
        </p:spPr>
        <p:txBody>
          <a:bodyPr/>
          <a:lstStyle/>
          <a:p>
            <a:r>
              <a:rPr lang="nl-NL" noProof="0"/>
              <a:t>Dit is een voettekst: www.pptsolutions.nl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600" y="6202358"/>
            <a:ext cx="734400" cy="3852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A2B169BE-D9E7-473F-97E3-2BFAB571F7A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EC38E08-55EF-4F5F-8027-7310A7813F9D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8DD2D10-F17C-4A00-9BA3-8D7C3246EC7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C04DD17-44F0-4FF3-9813-9A9C47D78F9B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D27E87C-5ECA-489F-9145-5A88B2A352B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B324CB1-0B1B-48E2-B243-FB85385995E6}"/>
                </a:ext>
              </a:extLst>
            </p:cNvPr>
            <p:cNvSpPr/>
            <p:nvPr userDrawn="1"/>
          </p:nvSpPr>
          <p:spPr>
            <a:xfrm>
              <a:off x="0" y="5986208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36D4EF6-84FE-414E-B828-F3EF75FF55F6}"/>
                </a:ext>
              </a:extLst>
            </p:cNvPr>
            <p:cNvSpPr/>
            <p:nvPr userDrawn="1"/>
          </p:nvSpPr>
          <p:spPr>
            <a:xfrm>
              <a:off x="11543999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AF3D1B2C-A2A2-4F36-9132-6E1EF23F2EF1}"/>
              </a:ext>
            </a:extLst>
          </p:cNvPr>
          <p:cNvSpPr/>
          <p:nvPr userDrawn="1"/>
        </p:nvSpPr>
        <p:spPr>
          <a:xfrm>
            <a:off x="0" y="-572747"/>
            <a:ext cx="1668902" cy="3869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8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  <a:r>
              <a:rPr lang="nl-NL" sz="18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indeling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A00E614-E4D8-4ED7-9892-63E733710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Slidetitel hier</a:t>
            </a:r>
          </a:p>
        </p:txBody>
      </p:sp>
      <p:sp>
        <p:nvSpPr>
          <p:cNvPr id="27" name="Tijdelijke aanduiding voor tekst 10">
            <a:extLst>
              <a:ext uri="{FF2B5EF4-FFF2-40B4-BE49-F238E27FC236}">
                <a16:creationId xmlns:a16="http://schemas.microsoft.com/office/drawing/2014/main" id="{2F39A55D-5787-463D-9E51-E8C0FBE35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999" y="412144"/>
            <a:ext cx="2761507" cy="185756"/>
          </a:xfrm>
        </p:spPr>
        <p:txBody>
          <a:bodyPr wrap="none" lIns="0" tIns="0" rIns="72000" bIns="46800" anchor="t">
            <a:spAutoFit/>
          </a:bodyPr>
          <a:lstStyle>
            <a:lvl1pPr marL="0" indent="0" algn="l">
              <a:buNone/>
              <a:defRPr sz="1000" b="1" spc="5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PLAATS HIER JE (OPTIONELE) SUBTITEL</a:t>
            </a:r>
          </a:p>
        </p:txBody>
      </p:sp>
      <p:sp>
        <p:nvSpPr>
          <p:cNvPr id="18" name="Tijdelijke aanduiding voor afbeelding 2">
            <a:extLst>
              <a:ext uri="{FF2B5EF4-FFF2-40B4-BE49-F238E27FC236}">
                <a16:creationId xmlns:a16="http://schemas.microsoft.com/office/drawing/2014/main" id="{34B550FB-34ED-4943-8442-2EC289C99C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1629" y="0"/>
            <a:ext cx="7170372" cy="3799114"/>
          </a:xfrm>
          <a:solidFill>
            <a:schemeClr val="bg1">
              <a:lumMod val="85000"/>
            </a:schemeClr>
          </a:solidFill>
          <a:ln w="3175">
            <a:noFill/>
          </a:ln>
        </p:spPr>
        <p:txBody>
          <a:bodyPr bIns="90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i="0"/>
            </a:lvl1pPr>
          </a:lstStyle>
          <a:p>
            <a:r>
              <a:rPr lang="nl-NL" noProof="0" dirty="0"/>
              <a:t>Klik op onderstaand icoon om een foto in te voegen. Voor extra hulp raadpleeg onze website: www.pptsolutions.nl </a:t>
            </a:r>
          </a:p>
        </p:txBody>
      </p:sp>
      <p:sp>
        <p:nvSpPr>
          <p:cNvPr id="59" name="GEMAAKT DOOR PPT SOLUTIONS">
            <a:hlinkClick r:id="rId3"/>
            <a:extLst>
              <a:ext uri="{FF2B5EF4-FFF2-40B4-BE49-F238E27FC236}">
                <a16:creationId xmlns:a16="http://schemas.microsoft.com/office/drawing/2014/main" id="{97378B6C-E3E7-402B-8DCF-62CD584A73B3}"/>
              </a:ext>
            </a:extLst>
          </p:cNvPr>
          <p:cNvSpPr/>
          <p:nvPr userDrawn="1"/>
        </p:nvSpPr>
        <p:spPr>
          <a:xfrm>
            <a:off x="362914" y="6895249"/>
            <a:ext cx="10189028" cy="12188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6" name="Afbeelding 175">
            <a:extLst>
              <a:ext uri="{FF2B5EF4-FFF2-40B4-BE49-F238E27FC236}">
                <a16:creationId xmlns:a16="http://schemas.microsoft.com/office/drawing/2014/main" id="{82841EEB-5B44-4023-A8C5-F21668C6D0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44785" y="0"/>
            <a:ext cx="3276600" cy="5029200"/>
          </a:xfrm>
          <a:prstGeom prst="rect">
            <a:avLst/>
          </a:prstGeom>
        </p:spPr>
      </p:pic>
      <p:pic>
        <p:nvPicPr>
          <p:cNvPr id="177" name="Afbeelding 176">
            <a:extLst>
              <a:ext uri="{FF2B5EF4-FFF2-40B4-BE49-F238E27FC236}">
                <a16:creationId xmlns:a16="http://schemas.microsoft.com/office/drawing/2014/main" id="{6929C7CC-5C6C-46FC-AE98-19E61F55B7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523169" y="97239"/>
            <a:ext cx="3428615" cy="42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33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8"/>
          <p:cNvSpPr>
            <a:spLocks noGrp="1"/>
          </p:cNvSpPr>
          <p:nvPr>
            <p:ph type="media" sz="quarter" idx="15"/>
          </p:nvPr>
        </p:nvSpPr>
        <p:spPr>
          <a:xfrm>
            <a:off x="776" y="0"/>
            <a:ext cx="12190451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algn="ctr">
              <a:defRPr sz="1599"/>
            </a:lvl1pPr>
          </a:lstStyle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FBEF-03A9-4CDB-9881-5A022E726B63}" type="datetime3">
              <a:rPr lang="nl-NL" smtClean="0"/>
              <a:t>6/7/23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Invoegen; Koptekst &amp; Voettekst; Overal toepassen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1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l"/>
            <a:r>
              <a:rPr lang="nl-NL" sz="1999" b="0" spc="0" baseline="0" dirty="0">
                <a:solidFill>
                  <a:schemeClr val="tx2"/>
                </a:solidFill>
                <a:latin typeface="+mj-lt"/>
              </a:rPr>
              <a:t>100% video</a:t>
            </a:r>
          </a:p>
        </p:txBody>
      </p:sp>
      <p:sp>
        <p:nvSpPr>
          <p:cNvPr id="31" name="Tekstvak 33"/>
          <p:cNvSpPr txBox="1"/>
          <p:nvPr userDrawn="1"/>
        </p:nvSpPr>
        <p:spPr>
          <a:xfrm>
            <a:off x="12434071" y="1001584"/>
            <a:ext cx="206685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Klik op het icoontje </a:t>
            </a:r>
            <a:b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</a:b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om een nieuwe</a:t>
            </a:r>
          </a:p>
          <a:p>
            <a:pPr>
              <a:defRPr/>
            </a:pPr>
            <a:r>
              <a:rPr lang="nl-NL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video in te voegen.</a:t>
            </a:r>
          </a:p>
        </p:txBody>
      </p:sp>
      <p:sp>
        <p:nvSpPr>
          <p:cNvPr id="32" name="Tekstvak 33"/>
          <p:cNvSpPr txBox="1"/>
          <p:nvPr userDrawn="1"/>
        </p:nvSpPr>
        <p:spPr>
          <a:xfrm>
            <a:off x="12434069" y="3359672"/>
            <a:ext cx="214133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Zoek naar de video die u</a:t>
            </a:r>
          </a:p>
          <a:p>
            <a:pPr>
              <a:defRPr/>
            </a:pPr>
            <a:r>
              <a:rPr lang="en-US" sz="1599" b="0" i="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</a:rPr>
              <a:t>wilt invoegen en klik op deze. Klik op </a:t>
            </a:r>
            <a:r>
              <a:rPr lang="en-US" sz="1599" b="0" i="0" kern="0" dirty="0">
                <a:solidFill>
                  <a:schemeClr val="tx2"/>
                </a:solidFill>
                <a:latin typeface="Calibri"/>
                <a:cs typeface="Calibri Light" panose="020F0302020204030204" pitchFamily="34" charset="0"/>
              </a:rPr>
              <a:t>´Invoegen´</a:t>
            </a:r>
          </a:p>
        </p:txBody>
      </p:sp>
      <p:sp>
        <p:nvSpPr>
          <p:cNvPr id="33" name="Ovaal 32"/>
          <p:cNvSpPr/>
          <p:nvPr userDrawn="1"/>
        </p:nvSpPr>
        <p:spPr>
          <a:xfrm>
            <a:off x="12391075" y="505307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76" rIns="0" bIns="43172" rtlCol="0" anchor="ctr"/>
          <a:lstStyle/>
          <a:p>
            <a:pPr marL="0" marR="0" lvl="0" indent="0" algn="ctr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4" name="Ovaal 33"/>
          <p:cNvSpPr/>
          <p:nvPr userDrawn="1"/>
        </p:nvSpPr>
        <p:spPr>
          <a:xfrm>
            <a:off x="12391075" y="2826560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76" rIns="0" bIns="43172" rtlCol="0" anchor="ctr"/>
          <a:lstStyle/>
          <a:p>
            <a:pPr marL="0" marR="0" lvl="0" indent="0" algn="ctr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0" t="13535" r="3470" b="13927"/>
          <a:stretch/>
        </p:blipFill>
        <p:spPr bwMode="auto">
          <a:xfrm>
            <a:off x="12431522" y="4272945"/>
            <a:ext cx="1107180" cy="297656"/>
          </a:xfrm>
          <a:prstGeom prst="roundRect">
            <a:avLst>
              <a:gd name="adj" fmla="val 14496"/>
            </a:avLst>
          </a:prstGeom>
          <a:noFill/>
          <a:ln w="6350">
            <a:solidFill>
              <a:srgbClr val="E2AC00">
                <a:lumMod val="50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943" y="4313431"/>
            <a:ext cx="791676" cy="226219"/>
          </a:xfrm>
          <a:prstGeom prst="roundRect">
            <a:avLst>
              <a:gd name="adj" fmla="val 14496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kstvak 36"/>
          <p:cNvSpPr txBox="1"/>
          <p:nvPr userDrawn="1"/>
        </p:nvSpPr>
        <p:spPr>
          <a:xfrm>
            <a:off x="12513561" y="4299824"/>
            <a:ext cx="77905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1099" b="1" kern="0" dirty="0" err="1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latin typeface="Calibri"/>
              </a:rPr>
              <a:t>Invoegen</a:t>
            </a:r>
            <a:endParaRPr lang="en-GB" sz="1099" b="1" kern="0" dirty="0">
              <a:solidFill>
                <a:srgbClr val="005634">
                  <a:lumMod val="25000"/>
                </a:srgbClr>
              </a:solidFill>
              <a:effectLst>
                <a:outerShdw blurRad="25400" algn="ctr" rotWithShape="0">
                  <a:prstClr val="white"/>
                </a:outerShdw>
              </a:effectLst>
              <a:latin typeface="Calibri"/>
            </a:endParaRPr>
          </a:p>
        </p:txBody>
      </p:sp>
      <p:sp>
        <p:nvSpPr>
          <p:cNvPr id="38" name="Rechthoek 37"/>
          <p:cNvSpPr/>
          <p:nvPr userDrawn="1"/>
        </p:nvSpPr>
        <p:spPr>
          <a:xfrm>
            <a:off x="12260350" y="-26002"/>
            <a:ext cx="2771986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79883" rIns="179883" rtlCol="0" anchor="t"/>
          <a:lstStyle/>
          <a:p>
            <a:pPr marL="0" marR="0" lvl="0" indent="0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VIDEO INVOEGEN</a:t>
            </a:r>
          </a:p>
        </p:txBody>
      </p:sp>
      <p:cxnSp>
        <p:nvCxnSpPr>
          <p:cNvPr id="39" name="Rechte verbindingslijn 38"/>
          <p:cNvCxnSpPr/>
          <p:nvPr userDrawn="1"/>
        </p:nvCxnSpPr>
        <p:spPr>
          <a:xfrm>
            <a:off x="12403956" y="358984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8" name="Rechte verbindingslijn 47"/>
          <p:cNvCxnSpPr/>
          <p:nvPr userDrawn="1"/>
        </p:nvCxnSpPr>
        <p:spPr>
          <a:xfrm>
            <a:off x="12403617" y="2635400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9" name="Rechte verbindingslijn 48"/>
          <p:cNvCxnSpPr/>
          <p:nvPr userDrawn="1"/>
        </p:nvCxnSpPr>
        <p:spPr>
          <a:xfrm>
            <a:off x="12403956" y="4723632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pic>
        <p:nvPicPr>
          <p:cNvPr id="51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358" y="1844824"/>
            <a:ext cx="718684" cy="6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75703" y="5229200"/>
            <a:ext cx="11062028" cy="1007800"/>
          </a:xfrm>
        </p:spPr>
        <p:txBody>
          <a:bodyPr vert="horz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Inspringniveau 1</a:t>
            </a:r>
          </a:p>
          <a:p>
            <a:pPr lvl="1"/>
            <a:r>
              <a:rPr lang="nl-NL" dirty="0"/>
              <a:t>Inspringniveau 2</a:t>
            </a:r>
          </a:p>
          <a:p>
            <a:pPr lvl="2"/>
            <a:r>
              <a:rPr lang="nl-NL" dirty="0"/>
              <a:t>Inspringniveau 3</a:t>
            </a:r>
          </a:p>
          <a:p>
            <a:pPr lvl="3"/>
            <a:r>
              <a:rPr lang="nl-NL" dirty="0"/>
              <a:t>Inspringniveau 4</a:t>
            </a:r>
          </a:p>
          <a:p>
            <a:pPr lvl="4"/>
            <a:r>
              <a:rPr lang="nl-NL" dirty="0"/>
              <a:t>Inspringniveau 5</a:t>
            </a:r>
          </a:p>
          <a:p>
            <a:pPr lvl="5"/>
            <a:r>
              <a:rPr lang="nl-NL" dirty="0"/>
              <a:t>Inspringniveau 6</a:t>
            </a:r>
          </a:p>
          <a:p>
            <a:pPr lvl="6"/>
            <a:r>
              <a:rPr lang="nl-NL" dirty="0"/>
              <a:t>Inspringniveau 7</a:t>
            </a:r>
          </a:p>
          <a:p>
            <a:pPr lvl="7"/>
            <a:r>
              <a:rPr lang="nl-NL" dirty="0"/>
              <a:t>Inspringniveau 8</a:t>
            </a:r>
          </a:p>
          <a:p>
            <a:pPr lvl="8"/>
            <a:r>
              <a:rPr lang="nl-NL" dirty="0"/>
              <a:t>Inspringniveau 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18" name="Rechthoek 117"/>
          <p:cNvSpPr/>
          <p:nvPr userDrawn="1"/>
        </p:nvSpPr>
        <p:spPr>
          <a:xfrm>
            <a:off x="-2558349" y="1590224"/>
            <a:ext cx="2413794" cy="35592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grpSp>
        <p:nvGrpSpPr>
          <p:cNvPr id="119" name="Groep 118"/>
          <p:cNvGrpSpPr/>
          <p:nvPr userDrawn="1"/>
        </p:nvGrpSpPr>
        <p:grpSpPr>
          <a:xfrm>
            <a:off x="-2619913" y="0"/>
            <a:ext cx="2536922" cy="5229200"/>
            <a:chOff x="-2621280" y="0"/>
            <a:chExt cx="2538243" cy="5229200"/>
          </a:xfrm>
        </p:grpSpPr>
        <p:sp>
          <p:nvSpPr>
            <p:cNvPr id="120" name="Rechthoek 119"/>
            <p:cNvSpPr/>
            <p:nvPr userDrawn="1"/>
          </p:nvSpPr>
          <p:spPr>
            <a:xfrm>
              <a:off x="-2621280" y="0"/>
              <a:ext cx="2538243" cy="3873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/>
            <a:p>
              <a:pPr marL="0" marR="0" lvl="0" indent="0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799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</a:rPr>
                <a:t>TEKST LEVELS</a:t>
              </a:r>
            </a:p>
          </p:txBody>
        </p:sp>
        <p:cxnSp>
          <p:nvCxnSpPr>
            <p:cNvPr id="121" name="Rechte verbindingslijn 120"/>
            <p:cNvCxnSpPr/>
            <p:nvPr userDrawn="1"/>
          </p:nvCxnSpPr>
          <p:spPr>
            <a:xfrm>
              <a:off x="-2459680" y="387386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2" name="Rechte verbindingslijn 121"/>
            <p:cNvCxnSpPr/>
            <p:nvPr userDrawn="1"/>
          </p:nvCxnSpPr>
          <p:spPr>
            <a:xfrm>
              <a:off x="-2459680" y="1512359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3" name="Rechte verbindingslijn 122"/>
            <p:cNvCxnSpPr/>
            <p:nvPr userDrawn="1"/>
          </p:nvCxnSpPr>
          <p:spPr>
            <a:xfrm>
              <a:off x="-2459680" y="5229200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24" name="Picture 3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54592" y="864537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4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59680" y="458418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6" name="Groep 125"/>
            <p:cNvGrpSpPr/>
            <p:nvPr userDrawn="1"/>
          </p:nvGrpSpPr>
          <p:grpSpPr>
            <a:xfrm>
              <a:off x="-1746317" y="458417"/>
              <a:ext cx="435437" cy="427699"/>
              <a:chOff x="-1085063" y="758027"/>
              <a:chExt cx="633800" cy="622540"/>
            </a:xfrm>
          </p:grpSpPr>
          <p:sp>
            <p:nvSpPr>
              <p:cNvPr id="148" name="Afgeronde rechthoek 244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49" name="Groep 148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0" name="Rechthoek 149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1" name="Rechthoek 150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2" name="Rechthoek 151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3" name="Rechthoek 152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4" name="Rechthoek 153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5" name="Rechthoek 154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6" name="Rechthoek 155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60" name="Vrije vorm 256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grpSp>
          <p:nvGrpSpPr>
            <p:cNvPr id="127" name="Groep 126"/>
            <p:cNvGrpSpPr/>
            <p:nvPr userDrawn="1"/>
          </p:nvGrpSpPr>
          <p:grpSpPr>
            <a:xfrm>
              <a:off x="-1742750" y="1006795"/>
              <a:ext cx="435437" cy="427699"/>
              <a:chOff x="-1845083" y="758027"/>
              <a:chExt cx="633800" cy="622540"/>
            </a:xfrm>
          </p:grpSpPr>
          <p:sp>
            <p:nvSpPr>
              <p:cNvPr id="135" name="Afgeronde rechthoek 231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36" name="Groep 135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7" name="Rechthoek 136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6" name="Rechthoek 145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7" name="Vrije vorm 243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128" name="Rechte verbindingslijn 127"/>
            <p:cNvCxnSpPr>
              <a:cxnSpLocks/>
              <a:stCxn id="130" idx="2"/>
              <a:endCxn id="135" idx="1"/>
            </p:cNvCxnSpPr>
            <p:nvPr userDrawn="1"/>
          </p:nvCxnSpPr>
          <p:spPr>
            <a:xfrm>
              <a:off x="-2290903" y="1083308"/>
              <a:ext cx="548153" cy="137337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9" name="Rechte verbindingslijn 128"/>
            <p:cNvCxnSpPr>
              <a:cxnSpLocks/>
              <a:stCxn id="131" idx="2"/>
              <a:endCxn id="148" idx="1"/>
            </p:cNvCxnSpPr>
            <p:nvPr userDrawn="1"/>
          </p:nvCxnSpPr>
          <p:spPr>
            <a:xfrm flipV="1">
              <a:off x="-2117713" y="672267"/>
              <a:ext cx="371396" cy="239401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130" name="Ovaal 129"/>
            <p:cNvSpPr/>
            <p:nvPr userDrawn="1"/>
          </p:nvSpPr>
          <p:spPr>
            <a:xfrm>
              <a:off x="-2290903" y="1052708"/>
              <a:ext cx="61200" cy="612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1" name="Ovaal 130"/>
            <p:cNvSpPr/>
            <p:nvPr userDrawn="1"/>
          </p:nvSpPr>
          <p:spPr>
            <a:xfrm>
              <a:off x="-2117713" y="881464"/>
              <a:ext cx="60407" cy="6040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Textfield placeholder"/>
            <p:cNvSpPr txBox="1">
              <a:spLocks/>
            </p:cNvSpPr>
            <p:nvPr userDrawn="1"/>
          </p:nvSpPr>
          <p:spPr>
            <a:xfrm>
              <a:off x="-1208741" y="45841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7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364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Level vooruit</a:t>
              </a:r>
            </a:p>
          </p:txBody>
        </p:sp>
        <p:sp>
          <p:nvSpPr>
            <p:cNvPr id="133" name="Textfield placeholder"/>
            <p:cNvSpPr txBox="1">
              <a:spLocks/>
            </p:cNvSpPr>
            <p:nvPr userDrawn="1"/>
          </p:nvSpPr>
          <p:spPr>
            <a:xfrm>
              <a:off x="-1208741" y="1006796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7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364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Level terug</a:t>
              </a:r>
            </a:p>
          </p:txBody>
        </p:sp>
        <p:sp>
          <p:nvSpPr>
            <p:cNvPr id="134" name="Rechthoek 133"/>
            <p:cNvSpPr/>
            <p:nvPr userDrawn="1"/>
          </p:nvSpPr>
          <p:spPr>
            <a:xfrm>
              <a:off x="-2459680" y="1694823"/>
              <a:ext cx="2232001" cy="340400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1</a:t>
              </a:r>
            </a:p>
            <a:p>
              <a:pPr marL="180867" marR="0" lvl="1" indent="-18086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2</a:t>
              </a:r>
            </a:p>
            <a:p>
              <a:pPr marL="361733" marR="0" lvl="2" indent="-18086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3</a:t>
              </a:r>
            </a:p>
            <a:p>
              <a:pPr marL="0" marR="0" lvl="3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3998" b="1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4</a:t>
              </a:r>
            </a:p>
            <a:p>
              <a:pPr marL="0" marR="0" lvl="4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399" b="1" i="0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5</a:t>
              </a:r>
            </a:p>
            <a:p>
              <a:pPr marL="355386" marR="0" lvl="5" indent="-355386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+mj-lt"/>
                <a:buAutoNum type="arabicPeriod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6</a:t>
              </a:r>
            </a:p>
            <a:p>
              <a:pPr marL="541013" marR="0" lvl="6" indent="-185626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7</a:t>
              </a:r>
            </a:p>
            <a:p>
              <a:pPr marL="626687" marR="0" lvl="7" indent="-26812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8</a:t>
              </a:r>
            </a:p>
            <a:p>
              <a:pPr marL="0" marR="0" lvl="8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2399" b="1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6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5496-2043-6646-9E83-10C12E54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BF5D-4BA9-A24D-94D6-4CE1DFEF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BC49-4921-F84A-AEFF-DB3AC817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3E8-EA7F-4D4B-887B-284CBFC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885E-F8FC-A049-B370-3F11D5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736F-1196-E74D-BC71-80ECF00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2217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FA9-1BD2-8845-B434-23E91A7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60310-FB48-7E4C-88AA-6BFB7460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C563-5397-124A-8527-D43BC7E4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649B5-DF08-C94D-B69D-A4B7D2634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3EFA5-71F3-D548-8445-EF024CA2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3B84A-D4EE-FF4B-AF21-179230D4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837E4-69E5-CC42-84EC-5748054E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A8D97-40CD-0842-88E7-B456F03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002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EC6-632D-6343-81E9-A4BE13D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D35AF-ACAD-2441-8E49-75E6939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A7882-6BEC-2B4D-B62C-418E38B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95A66-5963-A641-BE4E-A8A34F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7624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C361D-141D-8940-921C-2B8BB485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66728-4CA4-3C41-9091-BC8AFA57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811D-A684-2542-9A0B-EC0B1564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151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D2D-99D1-5E4F-9151-DEEDEA6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0829-B44B-D146-9CF6-21A1115D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1B511-1552-4945-B52E-5F346ED8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4C71B-A518-FB4A-BA28-83701CC4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8EB-0C0F-F341-823A-D186866B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2198-E8FE-DC45-A893-4372F8FE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0560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31-481F-2F4B-9812-5193BB42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98F9E-E5CE-EC4E-B71F-B397625D2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FCF30-71D9-9C4D-8F9F-FCF564E2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861C-B636-764A-9CD3-823E81C0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20BE-944B-324F-B2AC-47EC19C0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5245A-B24E-1C4E-AEF3-783B1D94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4442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05685-D195-DA43-A74C-70E926F9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25E6-5026-7943-B16C-50A25A5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7C82-C501-4E48-A5D1-46092A34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8ACA-CCB2-6640-9D5C-AE5BA9B76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41F9-4486-6F49-A4EF-D68D15F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7126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05685-D195-DA43-A74C-70E926F9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25E6-5026-7943-B16C-50A25A5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7C82-C501-4E48-A5D1-46092A34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8ACA-CCB2-6640-9D5C-AE5BA9B76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41F9-4486-6F49-A4EF-D68D15F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069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05685-D195-DA43-A74C-70E926F9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25E6-5026-7943-B16C-50A25A5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7C82-C501-4E48-A5D1-46092A34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98E-06ED-244E-981C-8D5EDD09A1DD}" type="datetimeFigureOut">
              <a:t>6-7-2023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8ACA-CCB2-6640-9D5C-AE5BA9B76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41F9-4486-6F49-A4EF-D68D15F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2734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38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2.pn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12" Type="http://schemas.openxmlformats.org/officeDocument/2006/relationships/image" Target="../media/image21.svg"/><Relationship Id="rId17" Type="http://schemas.openxmlformats.org/officeDocument/2006/relationships/hyperlink" Target="http://www.digivaardigindezorg.nl/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.svg"/><Relationship Id="rId18" Type="http://schemas.openxmlformats.org/officeDocument/2006/relationships/image" Target="../media/image47.jp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38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19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41.sv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38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7.svg"/><Relationship Id="rId15" Type="http://schemas.openxmlformats.org/officeDocument/2006/relationships/image" Target="../media/image45.pn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.svg"/><Relationship Id="rId18" Type="http://schemas.openxmlformats.org/officeDocument/2006/relationships/image" Target="../media/image48.pn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38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41.sv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38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3" Type="http://schemas.openxmlformats.org/officeDocument/2006/relationships/slide" Target="slide8.xml"/><Relationship Id="rId7" Type="http://schemas.openxmlformats.org/officeDocument/2006/relationships/image" Target="../media/image2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7.svg"/><Relationship Id="rId1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7.svg"/><Relationship Id="rId15" Type="http://schemas.openxmlformats.org/officeDocument/2006/relationships/image" Target="../media/image45.pn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.svg"/><Relationship Id="rId18" Type="http://schemas.openxmlformats.org/officeDocument/2006/relationships/image" Target="../media/image49.jpe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38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41.sv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1.sv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38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44.svg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7.svg"/><Relationship Id="rId15" Type="http://schemas.openxmlformats.org/officeDocument/2006/relationships/image" Target="../media/image45.pn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22.png"/><Relationship Id="rId3" Type="http://schemas.openxmlformats.org/officeDocument/2006/relationships/slide" Target="slide8.xml"/><Relationship Id="rId7" Type="http://schemas.openxmlformats.org/officeDocument/2006/relationships/image" Target="../media/image50.png"/><Relationship Id="rId12" Type="http://schemas.openxmlformats.org/officeDocument/2006/relationships/image" Target="../media/image21.svg"/><Relationship Id="rId17" Type="http://schemas.openxmlformats.org/officeDocument/2006/relationships/image" Target="../media/image52.gi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slide" Target="slide4.xml"/><Relationship Id="rId21" Type="http://schemas.openxmlformats.org/officeDocument/2006/relationships/image" Target="../media/image65.sv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67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55.svg"/><Relationship Id="rId24" Type="http://schemas.openxmlformats.org/officeDocument/2006/relationships/image" Target="../media/image66.png"/><Relationship Id="rId5" Type="http://schemas.openxmlformats.org/officeDocument/2006/relationships/image" Target="../media/image31.svg"/><Relationship Id="rId15" Type="http://schemas.openxmlformats.org/officeDocument/2006/relationships/image" Target="../media/image59.svg"/><Relationship Id="rId23" Type="http://schemas.openxmlformats.org/officeDocument/2006/relationships/image" Target="../media/image17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image" Target="../media/image58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3" Type="http://schemas.openxmlformats.org/officeDocument/2006/relationships/slide" Target="slide8.xml"/><Relationship Id="rId7" Type="http://schemas.openxmlformats.org/officeDocument/2006/relationships/image" Target="../media/image2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7.svg"/><Relationship Id="rId1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3" Type="http://schemas.openxmlformats.org/officeDocument/2006/relationships/slide" Target="slide9.xml"/><Relationship Id="rId7" Type="http://schemas.openxmlformats.org/officeDocument/2006/relationships/image" Target="../media/image2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7.svg"/><Relationship Id="rId1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1.svg"/><Relationship Id="rId3" Type="http://schemas.openxmlformats.org/officeDocument/2006/relationships/image" Target="../media/image30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33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37.jp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svg"/><Relationship Id="rId5" Type="http://schemas.openxmlformats.org/officeDocument/2006/relationships/image" Target="../media/image13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.svg"/><Relationship Id="rId18" Type="http://schemas.openxmlformats.org/officeDocument/2006/relationships/image" Target="../media/image42.png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38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41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884F226B-AA90-1846-A000-56B3F4F8E94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3" name="Afbeelding 182" descr="Afbeelding met automaat&#10;&#10;Automatisch gegenereerde beschrijving">
            <a:extLst>
              <a:ext uri="{FF2B5EF4-FFF2-40B4-BE49-F238E27FC236}">
                <a16:creationId xmlns:a16="http://schemas.microsoft.com/office/drawing/2014/main" id="{94480A34-BE3D-EF47-B350-84EE616B1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28" y="738970"/>
            <a:ext cx="4195401" cy="558921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840144" y="-576437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4620" y="-1212583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56" y="530641"/>
            <a:ext cx="703036" cy="703036"/>
          </a:xfrm>
          <a:prstGeom prst="rect">
            <a:avLst/>
          </a:prstGeom>
        </p:spPr>
      </p:pic>
      <p:sp>
        <p:nvSpPr>
          <p:cNvPr id="3" name="Rechthoekige driehoek 2">
            <a:extLst>
              <a:ext uri="{FF2B5EF4-FFF2-40B4-BE49-F238E27FC236}">
                <a16:creationId xmlns:a16="http://schemas.microsoft.com/office/drawing/2014/main" id="{534F7B82-0D00-6D41-AF08-9BFC103AC3A6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8" name="Afbeelding 177">
            <a:extLst>
              <a:ext uri="{FF2B5EF4-FFF2-40B4-BE49-F238E27FC236}">
                <a16:creationId xmlns:a16="http://schemas.microsoft.com/office/drawing/2014/main" id="{59691903-ADA6-3F4D-95CE-72D336DDE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180" name="Tekstvak 179">
            <a:extLst>
              <a:ext uri="{FF2B5EF4-FFF2-40B4-BE49-F238E27FC236}">
                <a16:creationId xmlns:a16="http://schemas.microsoft.com/office/drawing/2014/main" id="{17B1BBAE-4C68-B047-8A4E-99AA331246AD}"/>
              </a:ext>
            </a:extLst>
          </p:cNvPr>
          <p:cNvSpPr txBox="1"/>
          <p:nvPr/>
        </p:nvSpPr>
        <p:spPr>
          <a:xfrm>
            <a:off x="4915728" y="3061724"/>
            <a:ext cx="8154295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ea typeface="+mj-ea"/>
                <a:cs typeface="+mj-cs"/>
              </a:rPr>
              <a:t>E-learning: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chemeClr val="bg1"/>
                </a:solidFill>
                <a:ea typeface="+mj-ea"/>
                <a:cs typeface="+mj-cs"/>
              </a:rPr>
              <a:t>B</a:t>
            </a:r>
            <a:r>
              <a:rPr lang="en-US" sz="5400" b="1" kern="1200" dirty="0" err="1">
                <a:solidFill>
                  <a:schemeClr val="bg1"/>
                </a:solidFill>
                <a:ea typeface="+mj-ea"/>
                <a:cs typeface="+mj-cs"/>
              </a:rPr>
              <a:t>ouwstenen</a:t>
            </a:r>
            <a:r>
              <a:rPr lang="en-US" sz="5400" b="1" kern="1200" dirty="0">
                <a:solidFill>
                  <a:schemeClr val="bg1"/>
                </a:solidFill>
                <a:ea typeface="+mj-ea"/>
                <a:cs typeface="+mj-cs"/>
              </a:rPr>
              <a:t> van </a:t>
            </a:r>
            <a:r>
              <a:rPr lang="en-US" sz="5400" b="1" kern="1200" dirty="0" err="1">
                <a:solidFill>
                  <a:schemeClr val="bg1"/>
                </a:solidFill>
                <a:ea typeface="+mj-ea"/>
                <a:cs typeface="+mj-cs"/>
              </a:rPr>
              <a:t>gedrag</a:t>
            </a:r>
            <a:endParaRPr lang="en-US" sz="7200" b="1" dirty="0">
              <a:solidFill>
                <a:schemeClr val="bg1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Herken</a:t>
            </a:r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jij</a:t>
            </a:r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 ze?</a:t>
            </a:r>
          </a:p>
        </p:txBody>
      </p:sp>
      <p:pic>
        <p:nvPicPr>
          <p:cNvPr id="28" name="Afbeelding 27" descr="Smartphone met effen opvulling">
            <a:extLst>
              <a:ext uri="{FF2B5EF4-FFF2-40B4-BE49-F238E27FC236}">
                <a16:creationId xmlns:a16="http://schemas.microsoft.com/office/drawing/2014/main" id="{8FC460C1-6C77-7F44-A1D6-440F1D2FC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29" name="Afbeelding 28" descr="Virtual reality-headset met effen opvulling">
            <a:extLst>
              <a:ext uri="{FF2B5EF4-FFF2-40B4-BE49-F238E27FC236}">
                <a16:creationId xmlns:a16="http://schemas.microsoft.com/office/drawing/2014/main" id="{F3BEBC4F-44AA-414D-9B45-3AF5C6F12C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61441" y="3276729"/>
            <a:ext cx="566293" cy="566293"/>
          </a:xfrm>
          <a:prstGeom prst="rect">
            <a:avLst/>
          </a:prstGeom>
        </p:spPr>
      </p:pic>
      <p:pic>
        <p:nvPicPr>
          <p:cNvPr id="32" name="Afbeelding 31" descr="Badge nieuw met effen opvulling">
            <a:extLst>
              <a:ext uri="{FF2B5EF4-FFF2-40B4-BE49-F238E27FC236}">
                <a16:creationId xmlns:a16="http://schemas.microsoft.com/office/drawing/2014/main" id="{072E43CB-08C1-8A41-9270-9A9BE05A7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23" name="Afbeelding 22" descr="Medisch met effen opvulling">
            <a:extLst>
              <a:ext uri="{FF2B5EF4-FFF2-40B4-BE49-F238E27FC236}">
                <a16:creationId xmlns:a16="http://schemas.microsoft.com/office/drawing/2014/main" id="{9EA76887-6D8C-D145-9FE9-CB97E7E7A7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24" name="Afbeelding 23" descr="Robot met effen opvulling">
            <a:extLst>
              <a:ext uri="{FF2B5EF4-FFF2-40B4-BE49-F238E27FC236}">
                <a16:creationId xmlns:a16="http://schemas.microsoft.com/office/drawing/2014/main" id="{D8CB8DD8-BF93-3142-BE13-3D5CF02FF6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pic>
        <p:nvPicPr>
          <p:cNvPr id="19" name="Afbeelding 18" descr="Kleurrijke netwerkkabels">
            <a:extLst>
              <a:ext uri="{FF2B5EF4-FFF2-40B4-BE49-F238E27FC236}">
                <a16:creationId xmlns:a16="http://schemas.microsoft.com/office/drawing/2014/main" id="{B2633AFE-19FA-4530-881F-1F8A73AEFC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r="21062"/>
          <a:stretch/>
        </p:blipFill>
        <p:spPr>
          <a:xfrm rot="10800000">
            <a:off x="10169748" y="-167945"/>
            <a:ext cx="2210438" cy="2549281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0891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3000">
        <p159:morph option="byObject"/>
      </p:transition>
    </mc:Choice>
    <mc:Fallback xmlns="">
      <p:transition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10183049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Over welke bouwsteen gaat het hier?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484184" y="1243401"/>
            <a:ext cx="6881819" cy="5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8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3135977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4577068" y="3118300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Het </a:t>
            </a:r>
            <a:r>
              <a:rPr lang="nl-NL" sz="2800" b="1" dirty="0"/>
              <a:t>nut</a:t>
            </a:r>
            <a:r>
              <a:rPr lang="nl-NL" sz="2800" dirty="0"/>
              <a:t> er van inzien </a:t>
            </a: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5" name="Afbeelding 22" descr="Vragen met effen opvulling">
            <a:extLst>
              <a:ext uri="{FF2B5EF4-FFF2-40B4-BE49-F238E27FC236}">
                <a16:creationId xmlns:a16="http://schemas.microsoft.com/office/drawing/2014/main" id="{826AE589-5B75-CB19-EF89-51FA581F3E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2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Afbeelding 32" descr="Weg met effen opvulling">
            <a:extLst>
              <a:ext uri="{FF2B5EF4-FFF2-40B4-BE49-F238E27FC236}">
                <a16:creationId xmlns:a16="http://schemas.microsoft.com/office/drawing/2014/main" id="{50E635D2-416C-C544-B6B6-8A2188D5D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96184" y="3145852"/>
            <a:ext cx="566293" cy="566293"/>
          </a:xfrm>
          <a:prstGeom prst="rect">
            <a:avLst/>
          </a:prstGeom>
        </p:spPr>
      </p:pic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70" y="400307"/>
            <a:ext cx="7348508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6" y="369529"/>
            <a:ext cx="7348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nut er van inzien, hoe dan?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3782F88-A4A6-4E07-A585-A61BB5EAB68D}"/>
              </a:ext>
            </a:extLst>
          </p:cNvPr>
          <p:cNvSpPr txBox="1"/>
          <p:nvPr/>
        </p:nvSpPr>
        <p:spPr>
          <a:xfrm>
            <a:off x="1709418" y="1286260"/>
            <a:ext cx="102058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Zorg voor zoveel mogelijk aansprekende informatie bijvoorbeeld: 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Voorlichtingsbijeenkomst door experts of management over de nut en noodzaak van digitalisering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Voorlichting door cliënten over wat het hen oplevert nu ze sneller verschoond worden   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Beschikbaar stellen van informatie over wat de </a:t>
            </a:r>
            <a:r>
              <a:rPr lang="nl-NL" sz="2800" dirty="0" err="1">
                <a:solidFill>
                  <a:schemeClr val="bg1"/>
                </a:solidFill>
              </a:rPr>
              <a:t>Abena</a:t>
            </a:r>
            <a:r>
              <a:rPr lang="nl-NL" sz="2800" dirty="0">
                <a:solidFill>
                  <a:schemeClr val="bg1"/>
                </a:solidFill>
              </a:rPr>
              <a:t> Nova is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Beschikbaar stellen van ondersteunende materialen om de </a:t>
            </a:r>
            <a:r>
              <a:rPr lang="nl-NL" sz="2800" dirty="0" err="1">
                <a:solidFill>
                  <a:schemeClr val="bg1"/>
                </a:solidFill>
              </a:rPr>
              <a:t>Abena</a:t>
            </a:r>
            <a:r>
              <a:rPr lang="nl-NL" sz="2800" dirty="0">
                <a:solidFill>
                  <a:schemeClr val="bg1"/>
                </a:solidFill>
              </a:rPr>
              <a:t> Nova te gaan gebruiken (handleiding, protocol etc.)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bg1"/>
              </a:solidFill>
            </a:endParaRPr>
          </a:p>
          <a:p>
            <a:r>
              <a:rPr lang="nl-NL" sz="2800" dirty="0">
                <a:solidFill>
                  <a:schemeClr val="bg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Bekijk ook: www.digivaardigindezorg.nl</a:t>
            </a:r>
            <a:r>
              <a:rPr lang="nl-NL" sz="2800" dirty="0">
                <a:solidFill>
                  <a:schemeClr val="bg1"/>
                </a:solidFill>
              </a:rPr>
              <a:t> 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53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9789610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</a:rPr>
                <a:t>Herken jij om welke bouwsteen het gaat? </a:t>
              </a:r>
              <a:r>
                <a:rPr lang="nl-NL" sz="4000" b="1" dirty="0">
                  <a:solidFill>
                    <a:schemeClr val="bg1"/>
                  </a:solidFill>
                </a:rPr>
                <a:t>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 descr="Gedachte silhouet">
            <a:extLst>
              <a:ext uri="{FF2B5EF4-FFF2-40B4-BE49-F238E27FC236}">
                <a16:creationId xmlns:a16="http://schemas.microsoft.com/office/drawing/2014/main" id="{3AF994F4-E145-1A47-BB1C-1F59DA74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2285937" y="4377107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Je introduceert de VR-bril bij een team. En het team zegt tegen jou: </a:t>
            </a:r>
            <a:r>
              <a:rPr lang="nl-NL" sz="2800" i="1" dirty="0"/>
              <a:t>“We hebben als team echt niet de vaardigheden om zo’n VR-bril aan de praat te krijgen” </a:t>
            </a:r>
          </a:p>
        </p:txBody>
      </p:sp>
      <p:pic>
        <p:nvPicPr>
          <p:cNvPr id="9" name="Afbeelding 8" descr="Afbeelding met overdekt, kleding, persoon, muur&#10;&#10;Automatisch gegenereerde beschrijving">
            <a:extLst>
              <a:ext uri="{FF2B5EF4-FFF2-40B4-BE49-F238E27FC236}">
                <a16:creationId xmlns:a16="http://schemas.microsoft.com/office/drawing/2014/main" id="{6189A024-66B8-A92D-7787-C666112F83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74" y="1426034"/>
            <a:ext cx="4610583" cy="2847517"/>
          </a:xfrm>
          <a:prstGeom prst="rect">
            <a:avLst/>
          </a:prstGeom>
        </p:spPr>
      </p:pic>
      <p:pic>
        <p:nvPicPr>
          <p:cNvPr id="2" name="Afbeelding 22" descr="Vragen met effen opvulling">
            <a:extLst>
              <a:ext uri="{FF2B5EF4-FFF2-40B4-BE49-F238E27FC236}">
                <a16:creationId xmlns:a16="http://schemas.microsoft.com/office/drawing/2014/main" id="{59036777-BBFE-0397-FD3B-A7F7C6648B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1129198" y="2014799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10183049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Over welke bouwsteen gaat het hier?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384199" y="1191936"/>
            <a:ext cx="6881819" cy="5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3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2787061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5515530" y="3118300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Kunnen  </a:t>
            </a: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22" descr="Vragen met effen opvulling">
            <a:extLst>
              <a:ext uri="{FF2B5EF4-FFF2-40B4-BE49-F238E27FC236}">
                <a16:creationId xmlns:a16="http://schemas.microsoft.com/office/drawing/2014/main" id="{C1D5B04F-9FD9-A7AC-973C-6411B8DC87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6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70" y="400307"/>
            <a:ext cx="7969833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6" y="369529"/>
            <a:ext cx="7718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prstClr val="white"/>
                </a:solidFill>
                <a:latin typeface="Calibri" panose="020F0502020204030204"/>
              </a:rPr>
              <a:t>Het ‘kunnen’ vergroten, hoe dan?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3782F88-A4A6-4E07-A585-A61BB5EAB68D}"/>
              </a:ext>
            </a:extLst>
          </p:cNvPr>
          <p:cNvSpPr txBox="1"/>
          <p:nvPr/>
        </p:nvSpPr>
        <p:spPr>
          <a:xfrm>
            <a:off x="1778010" y="1248329"/>
            <a:ext cx="102058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Dat vraagt om training maar ook om ‘het leren’ op de werkvloer te vergroten</a:t>
            </a:r>
          </a:p>
          <a:p>
            <a:endParaRPr lang="nl-NL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Organiseer een interactieve workshop door die-gadgetfreak-van-een-collega van het andere team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Zorg dat je snel iemand kan bellen als je problemen hebt met de VR-bril (hierin kan een ICT helpdesk ook ondersteunen)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Benut een teamoverleg om ervaringen te delen en op basis daarvan aan te passen wat beter werkt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Enthousiasmeer de manager om te sturen op wat het team dan niet meer gaat doen   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18" name="Afbeelding 32" descr="Weg met effen opvulling">
            <a:extLst>
              <a:ext uri="{FF2B5EF4-FFF2-40B4-BE49-F238E27FC236}">
                <a16:creationId xmlns:a16="http://schemas.microsoft.com/office/drawing/2014/main" id="{FD74A160-2955-1DDD-16F7-3E06A0977B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96184" y="3145852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9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9789610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</a:rPr>
                <a:t>Herken jij om welke bouwsteen het gaat? </a:t>
              </a:r>
              <a:r>
                <a:rPr lang="nl-NL" sz="4000" b="1" dirty="0">
                  <a:solidFill>
                    <a:schemeClr val="bg1"/>
                  </a:solidFill>
                </a:rPr>
                <a:t>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 descr="Gedachte silhouet">
            <a:extLst>
              <a:ext uri="{FF2B5EF4-FFF2-40B4-BE49-F238E27FC236}">
                <a16:creationId xmlns:a16="http://schemas.microsoft.com/office/drawing/2014/main" id="{3AF994F4-E145-1A47-BB1C-1F59DA74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2285937" y="4529104"/>
            <a:ext cx="8520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Je collega van een ander team zegt je: </a:t>
            </a:r>
          </a:p>
          <a:p>
            <a:r>
              <a:rPr lang="nl-NL" sz="2800" i="1" dirty="0"/>
              <a:t>“Heel leuk dat jij zo’n gadgetfreak bent maar ik zit echt niet op al die </a:t>
            </a:r>
            <a:r>
              <a:rPr lang="nl-NL" sz="2800" i="1" dirty="0" err="1"/>
              <a:t>digidingen</a:t>
            </a:r>
            <a:r>
              <a:rPr lang="nl-NL" sz="2800" i="1" dirty="0"/>
              <a:t> te wachten”</a:t>
            </a:r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1026" name="Picture 2" descr="Best Phones, Gadgets, Tech Worth Your Money in 2019">
            <a:extLst>
              <a:ext uri="{FF2B5EF4-FFF2-40B4-BE49-F238E27FC236}">
                <a16:creationId xmlns:a16="http://schemas.microsoft.com/office/drawing/2014/main" id="{F83F8239-EDCC-9892-ABD0-8451138F3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15" y="1732554"/>
            <a:ext cx="5081993" cy="254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0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10183049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Over welke bouwsteen gaat het hier?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550534" y="1201019"/>
            <a:ext cx="6881819" cy="5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3075819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5575688" y="2954344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Willen</a:t>
            </a: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22" descr="Vragen met effen opvulling">
            <a:extLst>
              <a:ext uri="{FF2B5EF4-FFF2-40B4-BE49-F238E27FC236}">
                <a16:creationId xmlns:a16="http://schemas.microsoft.com/office/drawing/2014/main" id="{C6B9058B-790D-9281-EC61-ACDB28C37A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Help met effen opvulling">
            <a:extLst>
              <a:ext uri="{FF2B5EF4-FFF2-40B4-BE49-F238E27FC236}">
                <a16:creationId xmlns:a16="http://schemas.microsoft.com/office/drawing/2014/main" id="{4D0CB628-00C2-4172-A6B8-ED0732524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472" y="2971800"/>
            <a:ext cx="914400" cy="914400"/>
          </a:xfrm>
          <a:prstGeom prst="rect">
            <a:avLst/>
          </a:prstGeom>
        </p:spPr>
      </p:pic>
      <p:pic>
        <p:nvPicPr>
          <p:cNvPr id="16" name="Afbeelding 27" descr="Smartphone met effen opvulling">
            <a:extLst>
              <a:ext uri="{FF2B5EF4-FFF2-40B4-BE49-F238E27FC236}">
                <a16:creationId xmlns:a16="http://schemas.microsoft.com/office/drawing/2014/main" id="{A92EB455-D11E-43D2-8178-03B3E7DF2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17" name="Afbeelding 28" descr="Virtual reality-headset met effen opvulling">
            <a:extLst>
              <a:ext uri="{FF2B5EF4-FFF2-40B4-BE49-F238E27FC236}">
                <a16:creationId xmlns:a16="http://schemas.microsoft.com/office/drawing/2014/main" id="{8A4B2407-4660-412A-9015-F8EB94C423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5689" y="4440986"/>
            <a:ext cx="566293" cy="566293"/>
          </a:xfrm>
          <a:prstGeom prst="rect">
            <a:avLst/>
          </a:prstGeom>
        </p:spPr>
      </p:pic>
      <p:pic>
        <p:nvPicPr>
          <p:cNvPr id="18" name="Afbeelding 31" descr="Badge nieuw met effen opvulling">
            <a:extLst>
              <a:ext uri="{FF2B5EF4-FFF2-40B4-BE49-F238E27FC236}">
                <a16:creationId xmlns:a16="http://schemas.microsoft.com/office/drawing/2014/main" id="{5AE87132-C65C-4E5F-AA60-F1587A4F5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19" name="Afbeelding 23" descr="Robot met effen opvulling">
            <a:extLst>
              <a:ext uri="{FF2B5EF4-FFF2-40B4-BE49-F238E27FC236}">
                <a16:creationId xmlns:a16="http://schemas.microsoft.com/office/drawing/2014/main" id="{DB3D543D-56CF-4FA8-85BE-6BE727ABC8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631161A5-7687-444C-800D-2BC63A207277}"/>
              </a:ext>
            </a:extLst>
          </p:cNvPr>
          <p:cNvGrpSpPr/>
          <p:nvPr/>
        </p:nvGrpSpPr>
        <p:grpSpPr>
          <a:xfrm>
            <a:off x="1949674" y="363907"/>
            <a:ext cx="5944260" cy="720675"/>
            <a:chOff x="1949673" y="363907"/>
            <a:chExt cx="5867697" cy="720675"/>
          </a:xfrm>
        </p:grpSpPr>
        <p:sp>
          <p:nvSpPr>
            <p:cNvPr id="22" name="Rechthoek met diagonaal twee afgeronde hoeken 17">
              <a:extLst>
                <a:ext uri="{FF2B5EF4-FFF2-40B4-BE49-F238E27FC236}">
                  <a16:creationId xmlns:a16="http://schemas.microsoft.com/office/drawing/2014/main" id="{B9A95166-15A8-439C-82ED-101ADE91CA00}"/>
                </a:ext>
              </a:extLst>
            </p:cNvPr>
            <p:cNvSpPr/>
            <p:nvPr/>
          </p:nvSpPr>
          <p:spPr>
            <a:xfrm>
              <a:off x="1949673" y="439170"/>
              <a:ext cx="586769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1B4CD47F-6AE9-4021-8C6D-BF10AEDA2703}"/>
                </a:ext>
              </a:extLst>
            </p:cNvPr>
            <p:cNvSpPr txBox="1"/>
            <p:nvPr/>
          </p:nvSpPr>
          <p:spPr>
            <a:xfrm rot="21577178">
              <a:off x="1998683" y="363907"/>
              <a:ext cx="57696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Deze korte e-</a:t>
              </a: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learning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: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31C91B29-F9B9-056B-431B-4FCE8047A265}"/>
              </a:ext>
            </a:extLst>
          </p:cNvPr>
          <p:cNvSpPr txBox="1"/>
          <p:nvPr/>
        </p:nvSpPr>
        <p:spPr>
          <a:xfrm>
            <a:off x="2051042" y="1837599"/>
            <a:ext cx="97115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chemeClr val="bg1"/>
                </a:solidFill>
              </a:rPr>
              <a:t>Zet je aan het denken hoe je mensen in beweging krijgt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chemeClr val="bg1"/>
                </a:solidFill>
              </a:rPr>
              <a:t>Kost 5 minuten van je tijd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chemeClr val="bg1"/>
                </a:solidFill>
              </a:rPr>
              <a:t>Geeft handige tips om in actie te komen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chemeClr val="bg1"/>
                </a:solidFill>
              </a:rPr>
              <a:t>Is leerzaam en leuk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Lees de informatie door, beantwoord de vraag in je hoofd en klik door om te zien of je het goed had! Succes!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72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70" y="400307"/>
            <a:ext cx="7796214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6" y="369529"/>
            <a:ext cx="8494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Vergroot de inspiratie, hoe dan? 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3782F88-A4A6-4E07-A585-A61BB5EAB68D}"/>
              </a:ext>
            </a:extLst>
          </p:cNvPr>
          <p:cNvSpPr txBox="1"/>
          <p:nvPr/>
        </p:nvSpPr>
        <p:spPr>
          <a:xfrm>
            <a:off x="1823752" y="1212941"/>
            <a:ext cx="102058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Laat zien wat het in tijd en taakverlichting oplevert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Laat zien dat je het niet alleen hoeft te doen maar dat je met vragen bij de </a:t>
            </a:r>
            <a:r>
              <a:rPr lang="nl-NL" sz="2800" dirty="0" err="1">
                <a:solidFill>
                  <a:schemeClr val="bg1"/>
                </a:solidFill>
              </a:rPr>
              <a:t>ict</a:t>
            </a:r>
            <a:r>
              <a:rPr lang="nl-NL" sz="2800" dirty="0">
                <a:solidFill>
                  <a:schemeClr val="bg1"/>
                </a:solidFill>
              </a:rPr>
              <a:t>-helpdesk of digicoach terecht kan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Formuleer een gezamenlijk doel en hoe hieraan te werken: bijv. de maand van ‘sneller door het ECD met deze 3 tips’ of ‘</a:t>
            </a:r>
            <a:r>
              <a:rPr lang="nl-NL" sz="2800" dirty="0" err="1">
                <a:solidFill>
                  <a:schemeClr val="bg1"/>
                </a:solidFill>
              </a:rPr>
              <a:t>digifrustraties</a:t>
            </a:r>
            <a:r>
              <a:rPr lang="nl-NL" sz="2800" dirty="0">
                <a:solidFill>
                  <a:schemeClr val="bg1"/>
                </a:solidFill>
              </a:rPr>
              <a:t> uit de wegruimen’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Zorgen voor korte termijn successen en vier deze “bijv. sneller rapporteren levert ons een half uur tijdwinst op dat is 1x een langere pauze dan normaal” 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Laat de manager er ook een rol in spelen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Geef complimenten 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bg1"/>
              </a:solidFill>
            </a:endParaRPr>
          </a:p>
          <a:p>
            <a:pPr lvl="0"/>
            <a:r>
              <a:rPr lang="nl-NL" sz="28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8" name="Afbeelding 32" descr="Weg met effen opvulling">
            <a:extLst>
              <a:ext uri="{FF2B5EF4-FFF2-40B4-BE49-F238E27FC236}">
                <a16:creationId xmlns:a16="http://schemas.microsoft.com/office/drawing/2014/main" id="{7B6BCCE3-989B-12D4-AF79-2B8541A7F7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96184" y="3145852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75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9789610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</a:rPr>
                <a:t>Herken jij om welke bouwsteen het gaat? </a:t>
              </a:r>
              <a:r>
                <a:rPr lang="nl-NL" sz="4000" b="1" dirty="0">
                  <a:solidFill>
                    <a:schemeClr val="bg1"/>
                  </a:solidFill>
                </a:rPr>
                <a:t>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 descr="Gedachte silhouet">
            <a:extLst>
              <a:ext uri="{FF2B5EF4-FFF2-40B4-BE49-F238E27FC236}">
                <a16:creationId xmlns:a16="http://schemas.microsoft.com/office/drawing/2014/main" id="{3AF994F4-E145-1A47-BB1C-1F59DA74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2203468" y="4402899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Een collega zegt je: </a:t>
            </a:r>
            <a:r>
              <a:rPr lang="nl-NL" sz="2800" i="1" dirty="0"/>
              <a:t>“Heel leuk dat digitaal rapporteren maar ik zie nog steeds mijn collega’s na hun dienst met een toetsenbord 45 minuten hun ECD bij werken.” </a:t>
            </a:r>
          </a:p>
        </p:txBody>
      </p:sp>
      <p:pic>
        <p:nvPicPr>
          <p:cNvPr id="2050" name="Picture 2" descr="gratis Vrouw Met Behulp Van Zilveren Laptop Stockfoto">
            <a:extLst>
              <a:ext uri="{FF2B5EF4-FFF2-40B4-BE49-F238E27FC236}">
                <a16:creationId xmlns:a16="http://schemas.microsoft.com/office/drawing/2014/main" id="{6AB806BD-FEB4-AAE3-270E-86249415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37" y="1608326"/>
            <a:ext cx="3997838" cy="26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7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10183049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Over welke bouwsteen gaat het hier?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384199" y="1148367"/>
            <a:ext cx="6881819" cy="5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2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3027693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 descr="Vragen met effen opvulling">
            <a:extLst>
              <a:ext uri="{FF2B5EF4-FFF2-40B4-BE49-F238E27FC236}">
                <a16:creationId xmlns:a16="http://schemas.microsoft.com/office/drawing/2014/main" id="{3AF994F4-E145-1A47-BB1C-1F59DA74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5696004" y="3118300"/>
            <a:ext cx="852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Mogen   </a:t>
            </a:r>
          </a:p>
          <a:p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01337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70" y="400307"/>
            <a:ext cx="10093034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6" y="369529"/>
            <a:ext cx="9635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Stimuleren dat iedereen het gaat doen, hoe? 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3782F88-A4A6-4E07-A585-A61BB5EAB68D}"/>
              </a:ext>
            </a:extLst>
          </p:cNvPr>
          <p:cNvSpPr txBox="1"/>
          <p:nvPr/>
        </p:nvSpPr>
        <p:spPr>
          <a:xfrm>
            <a:off x="1836820" y="1127699"/>
            <a:ext cx="102058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(</a:t>
            </a:r>
            <a:r>
              <a:rPr lang="nl-NL" sz="2800" dirty="0" err="1">
                <a:solidFill>
                  <a:schemeClr val="bg1"/>
                </a:solidFill>
              </a:rPr>
              <a:t>Indivuele</a:t>
            </a:r>
            <a:r>
              <a:rPr lang="nl-NL" sz="2800" dirty="0">
                <a:solidFill>
                  <a:schemeClr val="bg1"/>
                </a:solidFill>
              </a:rPr>
              <a:t>) feedback geven over de uitvoering (door het delen van goede voorbeelden &amp; complimenten)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Tijd geven om nieuwe vaardigheden eigen te maken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Stimuleren door reminders te blijven geven, herhalen van gezamenlijke afspraken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De-implementeren, zorg dat ‘de oude’ manier van rapporteren langzaam verdwijnt 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Regelmatige bijscholing en coachen van (nieuwe)medewerkers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Formele bekrachtiging van manager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8" name="Afbeelding 32" descr="Weg met effen opvulling">
            <a:extLst>
              <a:ext uri="{FF2B5EF4-FFF2-40B4-BE49-F238E27FC236}">
                <a16:creationId xmlns:a16="http://schemas.microsoft.com/office/drawing/2014/main" id="{D50F018D-9B45-D05C-DD7B-E4610C3718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96184" y="3145852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Afbeelding 32" descr="Lint met effen opvulling">
            <a:extLst>
              <a:ext uri="{FF2B5EF4-FFF2-40B4-BE49-F238E27FC236}">
                <a16:creationId xmlns:a16="http://schemas.microsoft.com/office/drawing/2014/main" id="{50E635D2-416C-C544-B6B6-8A2188D5D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96184" y="3145852"/>
            <a:ext cx="566293" cy="566293"/>
          </a:xfrm>
          <a:prstGeom prst="rect">
            <a:avLst/>
          </a:prstGeom>
        </p:spPr>
      </p:pic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71" y="400307"/>
            <a:ext cx="5922576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6" y="369529"/>
            <a:ext cx="6049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Hoera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de finish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behaald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endParaRPr kumimoji="0" lang="nl-NL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Happy-i-finished-this GIFs - Get the best GIF on GIPHY">
            <a:extLst>
              <a:ext uri="{FF2B5EF4-FFF2-40B4-BE49-F238E27FC236}">
                <a16:creationId xmlns:a16="http://schemas.microsoft.com/office/drawing/2014/main" id="{225CF7EA-54C4-D701-F54E-E19C6635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70" y="1288956"/>
            <a:ext cx="4498702" cy="44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0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A13F2F86-271B-9C4C-AC0A-8877CA998DF2}"/>
              </a:ext>
            </a:extLst>
          </p:cNvPr>
          <p:cNvSpPr/>
          <p:nvPr/>
        </p:nvSpPr>
        <p:spPr>
          <a:xfrm rot="10800000" flipH="1">
            <a:off x="0" y="-2"/>
            <a:ext cx="12208330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0F202216-B6C3-0143-8FE5-CC7CF361B467}"/>
              </a:ext>
            </a:extLst>
          </p:cNvPr>
          <p:cNvSpPr/>
          <p:nvPr/>
        </p:nvSpPr>
        <p:spPr>
          <a:xfrm flipH="1">
            <a:off x="-16330" y="5637219"/>
            <a:ext cx="12208330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55198"/>
            <a:ext cx="612336" cy="61233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6EEDE65-9AEB-C84F-80EE-88FBBBF378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CB8F0DD4-B0DF-1242-9DED-DB6A986E2D8E}"/>
              </a:ext>
            </a:extLst>
          </p:cNvPr>
          <p:cNvGrpSpPr/>
          <p:nvPr/>
        </p:nvGrpSpPr>
        <p:grpSpPr>
          <a:xfrm>
            <a:off x="728460" y="453061"/>
            <a:ext cx="9003724" cy="707886"/>
            <a:chOff x="1949672" y="402388"/>
            <a:chExt cx="11769568" cy="707886"/>
          </a:xfrm>
        </p:grpSpPr>
        <p:sp>
          <p:nvSpPr>
            <p:cNvPr id="18" name="Rechthoek met diagonaal twee afgeronde hoeken 17">
              <a:extLst>
                <a:ext uri="{FF2B5EF4-FFF2-40B4-BE49-F238E27FC236}">
                  <a16:creationId xmlns:a16="http://schemas.microsoft.com/office/drawing/2014/main" id="{7D80D89F-B422-CA4D-AC6B-4D2E9F55E420}"/>
                </a:ext>
              </a:extLst>
            </p:cNvPr>
            <p:cNvSpPr/>
            <p:nvPr/>
          </p:nvSpPr>
          <p:spPr>
            <a:xfrm>
              <a:off x="1949672" y="439170"/>
              <a:ext cx="817375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E902EA6-0ECD-2640-ADB6-4485E2782278}"/>
                </a:ext>
              </a:extLst>
            </p:cNvPr>
            <p:cNvSpPr txBox="1"/>
            <p:nvPr/>
          </p:nvSpPr>
          <p:spPr>
            <a:xfrm rot="21577178">
              <a:off x="2223183" y="402388"/>
              <a:ext cx="11496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Buro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StrakZ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overig aanbod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839F9F-FFD0-D64C-9F9C-87B25AEE5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985" y="1239153"/>
            <a:ext cx="4489937" cy="3909149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8475927C-4561-3D43-B651-21A941AB0338}"/>
              </a:ext>
            </a:extLst>
          </p:cNvPr>
          <p:cNvGrpSpPr/>
          <p:nvPr/>
        </p:nvGrpSpPr>
        <p:grpSpPr>
          <a:xfrm>
            <a:off x="602005" y="1961351"/>
            <a:ext cx="6184394" cy="4440529"/>
            <a:chOff x="602005" y="1961351"/>
            <a:chExt cx="6184394" cy="4440529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F02B330F-471F-9449-BD8F-5843B64B0701}"/>
                </a:ext>
              </a:extLst>
            </p:cNvPr>
            <p:cNvSpPr txBox="1"/>
            <p:nvPr/>
          </p:nvSpPr>
          <p:spPr>
            <a:xfrm>
              <a:off x="4758669" y="1961351"/>
              <a:ext cx="2016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Ambassadeur 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Zorgtechnologie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5A5928A0-4F5D-3544-B548-BC602AFE7C0F}"/>
                </a:ext>
              </a:extLst>
            </p:cNvPr>
            <p:cNvSpPr txBox="1"/>
            <p:nvPr/>
          </p:nvSpPr>
          <p:spPr>
            <a:xfrm>
              <a:off x="615273" y="2034858"/>
              <a:ext cx="20439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Basistraining 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Zorgtechnologie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3E74734D-7221-2A4E-8818-4DAF6FEBC26A}"/>
                </a:ext>
              </a:extLst>
            </p:cNvPr>
            <p:cNvSpPr txBox="1"/>
            <p:nvPr/>
          </p:nvSpPr>
          <p:spPr>
            <a:xfrm>
              <a:off x="4318471" y="3270856"/>
              <a:ext cx="24679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Cabaret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 over zorg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van de 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toekomst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9C4CB114-63A0-A547-9069-E4789E4F93F4}"/>
                </a:ext>
              </a:extLst>
            </p:cNvPr>
            <p:cNvSpPr txBox="1"/>
            <p:nvPr/>
          </p:nvSpPr>
          <p:spPr>
            <a:xfrm>
              <a:off x="2736206" y="3549120"/>
              <a:ext cx="18572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Creatief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 denken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7601C4AE-96F2-5E4C-A706-CC5F2D6CF7D0}"/>
                </a:ext>
              </a:extLst>
            </p:cNvPr>
            <p:cNvSpPr txBox="1"/>
            <p:nvPr/>
          </p:nvSpPr>
          <p:spPr>
            <a:xfrm>
              <a:off x="628470" y="3480749"/>
              <a:ext cx="18572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Procesbegeleider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Creatief Denken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78F72598-B80D-5947-BCE0-E8BC54C669DA}"/>
                </a:ext>
              </a:extLst>
            </p:cNvPr>
            <p:cNvSpPr txBox="1"/>
            <p:nvPr/>
          </p:nvSpPr>
          <p:spPr>
            <a:xfrm>
              <a:off x="2519793" y="2000283"/>
              <a:ext cx="21658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Intervisie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 voor </a:t>
              </a:r>
              <a:r>
                <a:rPr kumimoji="0" lang="nl-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digicoaches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180C2BD4-474E-4040-B3EF-8596C2EE35AA}"/>
                </a:ext>
              </a:extLst>
            </p:cNvPr>
            <p:cNvSpPr txBox="1"/>
            <p:nvPr/>
          </p:nvSpPr>
          <p:spPr>
            <a:xfrm>
              <a:off x="611262" y="4940784"/>
              <a:ext cx="27342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Verdiepings-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workshops 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voor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digicoaches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6A3535EE-AC72-B743-9D2A-78AEDD85E3B0}"/>
                </a:ext>
              </a:extLst>
            </p:cNvPr>
            <p:cNvSpPr txBox="1"/>
            <p:nvPr/>
          </p:nvSpPr>
          <p:spPr>
            <a:xfrm>
              <a:off x="2619797" y="4904051"/>
              <a:ext cx="2061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FactZ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Kennisgame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 over zorgtechnologie!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36D95019-B729-704A-BA6A-B2B7FDD565CC}"/>
                </a:ext>
              </a:extLst>
            </p:cNvPr>
            <p:cNvSpPr txBox="1"/>
            <p:nvPr/>
          </p:nvSpPr>
          <p:spPr>
            <a:xfrm>
              <a:off x="602005" y="6063326"/>
              <a:ext cx="49041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Zie voor meer informatie de website</a:t>
              </a: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D1CE5282-7A77-4F60-A092-B07260C4F2EA}"/>
              </a:ext>
            </a:extLst>
          </p:cNvPr>
          <p:cNvSpPr txBox="1"/>
          <p:nvPr/>
        </p:nvSpPr>
        <p:spPr>
          <a:xfrm>
            <a:off x="4724517" y="4863122"/>
            <a:ext cx="2061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#eHeld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Dagboek van een zorgprofessional van de toekomst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Virtual reality-headset met effen opvulling">
            <a:extLst>
              <a:ext uri="{FF2B5EF4-FFF2-40B4-BE49-F238E27FC236}">
                <a16:creationId xmlns:a16="http://schemas.microsoft.com/office/drawing/2014/main" id="{2C29B3A5-E888-486A-A40E-84BAAEB81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582" y="1320615"/>
            <a:ext cx="914400" cy="914400"/>
          </a:xfrm>
          <a:prstGeom prst="rect">
            <a:avLst/>
          </a:prstGeom>
        </p:spPr>
      </p:pic>
      <p:pic>
        <p:nvPicPr>
          <p:cNvPr id="6" name="Graphic 5" descr="Vergadering met effen opvulling">
            <a:extLst>
              <a:ext uri="{FF2B5EF4-FFF2-40B4-BE49-F238E27FC236}">
                <a16:creationId xmlns:a16="http://schemas.microsoft.com/office/drawing/2014/main" id="{43BB9A6D-7E31-45D8-834C-1787DE6E0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5541" y="1270977"/>
            <a:ext cx="914400" cy="914400"/>
          </a:xfrm>
          <a:prstGeom prst="rect">
            <a:avLst/>
          </a:prstGeom>
        </p:spPr>
      </p:pic>
      <p:pic>
        <p:nvPicPr>
          <p:cNvPr id="8" name="Graphic 7" descr="Zorg met effen opvulling">
            <a:extLst>
              <a:ext uri="{FF2B5EF4-FFF2-40B4-BE49-F238E27FC236}">
                <a16:creationId xmlns:a16="http://schemas.microsoft.com/office/drawing/2014/main" id="{37EB2FEB-D8F1-4CC1-B12C-4B36C53AD0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77880" y="1162946"/>
            <a:ext cx="914400" cy="914400"/>
          </a:xfrm>
          <a:prstGeom prst="rect">
            <a:avLst/>
          </a:prstGeom>
        </p:spPr>
      </p:pic>
      <p:pic>
        <p:nvPicPr>
          <p:cNvPr id="10" name="Graphic 9" descr="Toneelgordijnen met effen opvulling">
            <a:extLst>
              <a:ext uri="{FF2B5EF4-FFF2-40B4-BE49-F238E27FC236}">
                <a16:creationId xmlns:a16="http://schemas.microsoft.com/office/drawing/2014/main" id="{5CE210CE-6128-4D6F-94EA-D2E1DBC0FD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06138" y="2704420"/>
            <a:ext cx="914400" cy="914400"/>
          </a:xfrm>
          <a:prstGeom prst="rect">
            <a:avLst/>
          </a:prstGeom>
        </p:spPr>
      </p:pic>
      <p:pic>
        <p:nvPicPr>
          <p:cNvPr id="14" name="Graphic 13" descr="Gloeilamp met effen opvulling">
            <a:extLst>
              <a:ext uri="{FF2B5EF4-FFF2-40B4-BE49-F238E27FC236}">
                <a16:creationId xmlns:a16="http://schemas.microsoft.com/office/drawing/2014/main" id="{17DF2342-AEF1-4EA1-A3B7-C6074BAA3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53588" y="2647487"/>
            <a:ext cx="914400" cy="914400"/>
          </a:xfrm>
          <a:prstGeom prst="rect">
            <a:avLst/>
          </a:prstGeom>
        </p:spPr>
      </p:pic>
      <p:pic>
        <p:nvPicPr>
          <p:cNvPr id="16" name="Graphic 15" descr="Brainstormgroep silhouet">
            <a:extLst>
              <a:ext uri="{FF2B5EF4-FFF2-40B4-BE49-F238E27FC236}">
                <a16:creationId xmlns:a16="http://schemas.microsoft.com/office/drawing/2014/main" id="{00E6705F-EB16-41C2-AA49-8C0E6FC7A0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7820" y="2680776"/>
            <a:ext cx="914400" cy="914400"/>
          </a:xfrm>
          <a:prstGeom prst="rect">
            <a:avLst/>
          </a:prstGeom>
        </p:spPr>
      </p:pic>
      <p:pic>
        <p:nvPicPr>
          <p:cNvPr id="22" name="Graphic 21" descr="Adresboek met effen opvulling">
            <a:extLst>
              <a:ext uri="{FF2B5EF4-FFF2-40B4-BE49-F238E27FC236}">
                <a16:creationId xmlns:a16="http://schemas.microsoft.com/office/drawing/2014/main" id="{0AC71052-50AC-4A64-8035-FE418AE2D2F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06138" y="4092720"/>
            <a:ext cx="914400" cy="914400"/>
          </a:xfrm>
          <a:prstGeom prst="rect">
            <a:avLst/>
          </a:prstGeom>
        </p:spPr>
      </p:pic>
      <p:pic>
        <p:nvPicPr>
          <p:cNvPr id="24" name="Graphic 23" descr="Smartphone met effen opvulling">
            <a:extLst>
              <a:ext uri="{FF2B5EF4-FFF2-40B4-BE49-F238E27FC236}">
                <a16:creationId xmlns:a16="http://schemas.microsoft.com/office/drawing/2014/main" id="{BE82FD5A-6301-4E8D-88FF-4D7460DAB8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71104" y="4036268"/>
            <a:ext cx="914400" cy="914400"/>
          </a:xfrm>
          <a:prstGeom prst="rect">
            <a:avLst/>
          </a:prstGeom>
        </p:spPr>
      </p:pic>
      <p:pic>
        <p:nvPicPr>
          <p:cNvPr id="27" name="Graphic 26" descr="Spreker met effen opvulling">
            <a:extLst>
              <a:ext uri="{FF2B5EF4-FFF2-40B4-BE49-F238E27FC236}">
                <a16:creationId xmlns:a16="http://schemas.microsoft.com/office/drawing/2014/main" id="{5865F687-A630-43A7-BC60-3280DC5F41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3577" y="4116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80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Help met effen opvulling">
            <a:extLst>
              <a:ext uri="{FF2B5EF4-FFF2-40B4-BE49-F238E27FC236}">
                <a16:creationId xmlns:a16="http://schemas.microsoft.com/office/drawing/2014/main" id="{4D0CB628-00C2-4172-A6B8-ED0732524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472" y="2971800"/>
            <a:ext cx="914400" cy="914400"/>
          </a:xfrm>
          <a:prstGeom prst="rect">
            <a:avLst/>
          </a:prstGeom>
        </p:spPr>
      </p:pic>
      <p:pic>
        <p:nvPicPr>
          <p:cNvPr id="16" name="Afbeelding 27" descr="Smartphone met effen opvulling">
            <a:extLst>
              <a:ext uri="{FF2B5EF4-FFF2-40B4-BE49-F238E27FC236}">
                <a16:creationId xmlns:a16="http://schemas.microsoft.com/office/drawing/2014/main" id="{A92EB455-D11E-43D2-8178-03B3E7DF2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17" name="Afbeelding 28" descr="Virtual reality-headset met effen opvulling">
            <a:extLst>
              <a:ext uri="{FF2B5EF4-FFF2-40B4-BE49-F238E27FC236}">
                <a16:creationId xmlns:a16="http://schemas.microsoft.com/office/drawing/2014/main" id="{8A4B2407-4660-412A-9015-F8EB94C423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5689" y="4440986"/>
            <a:ext cx="566293" cy="566293"/>
          </a:xfrm>
          <a:prstGeom prst="rect">
            <a:avLst/>
          </a:prstGeom>
        </p:spPr>
      </p:pic>
      <p:pic>
        <p:nvPicPr>
          <p:cNvPr id="18" name="Afbeelding 31" descr="Badge nieuw met effen opvulling">
            <a:extLst>
              <a:ext uri="{FF2B5EF4-FFF2-40B4-BE49-F238E27FC236}">
                <a16:creationId xmlns:a16="http://schemas.microsoft.com/office/drawing/2014/main" id="{5AE87132-C65C-4E5F-AA60-F1587A4F5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19" name="Afbeelding 23" descr="Robot met effen opvulling">
            <a:extLst>
              <a:ext uri="{FF2B5EF4-FFF2-40B4-BE49-F238E27FC236}">
                <a16:creationId xmlns:a16="http://schemas.microsoft.com/office/drawing/2014/main" id="{DB3D543D-56CF-4FA8-85BE-6BE727ABC8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631161A5-7687-444C-800D-2BC63A207277}"/>
              </a:ext>
            </a:extLst>
          </p:cNvPr>
          <p:cNvGrpSpPr/>
          <p:nvPr/>
        </p:nvGrpSpPr>
        <p:grpSpPr>
          <a:xfrm>
            <a:off x="1949674" y="363907"/>
            <a:ext cx="6457151" cy="720675"/>
            <a:chOff x="1949673" y="363907"/>
            <a:chExt cx="5867697" cy="720675"/>
          </a:xfrm>
        </p:grpSpPr>
        <p:sp>
          <p:nvSpPr>
            <p:cNvPr id="22" name="Rechthoek met diagonaal twee afgeronde hoeken 17">
              <a:extLst>
                <a:ext uri="{FF2B5EF4-FFF2-40B4-BE49-F238E27FC236}">
                  <a16:creationId xmlns:a16="http://schemas.microsoft.com/office/drawing/2014/main" id="{B9A95166-15A8-439C-82ED-101ADE91CA00}"/>
                </a:ext>
              </a:extLst>
            </p:cNvPr>
            <p:cNvSpPr/>
            <p:nvPr/>
          </p:nvSpPr>
          <p:spPr>
            <a:xfrm>
              <a:off x="1949673" y="439170"/>
              <a:ext cx="586769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1B4CD47F-6AE9-4021-8C6D-BF10AEDA2703}"/>
                </a:ext>
              </a:extLst>
            </p:cNvPr>
            <p:cNvSpPr txBox="1"/>
            <p:nvPr/>
          </p:nvSpPr>
          <p:spPr>
            <a:xfrm rot="21577178">
              <a:off x="1998683" y="363907"/>
              <a:ext cx="57696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chemeClr val="bg1"/>
                  </a:solidFill>
                </a:rPr>
                <a:t>Er zijn drie typen </a:t>
              </a:r>
              <a:r>
                <a:rPr lang="nl-NL" sz="4000" b="1" dirty="0">
                  <a:solidFill>
                    <a:srgbClr val="FF0000"/>
                  </a:solidFill>
                </a:rPr>
                <a:t>weerstand</a:t>
              </a:r>
              <a:r>
                <a:rPr lang="nl-NL" sz="4000" b="1" dirty="0"/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Rechthoek 23">
            <a:extLst>
              <a:ext uri="{FF2B5EF4-FFF2-40B4-BE49-F238E27FC236}">
                <a16:creationId xmlns:a16="http://schemas.microsoft.com/office/drawing/2014/main" id="{C84AA5EE-5E51-4C10-B6E8-536F30D62BD7}"/>
              </a:ext>
            </a:extLst>
          </p:cNvPr>
          <p:cNvSpPr/>
          <p:nvPr/>
        </p:nvSpPr>
        <p:spPr>
          <a:xfrm>
            <a:off x="2024955" y="1739770"/>
            <a:ext cx="2720898" cy="17052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Jij bepaalt niet wat ik doe, ik moet niks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0000550-06D1-4832-8345-AD1A44329852}"/>
              </a:ext>
            </a:extLst>
          </p:cNvPr>
          <p:cNvSpPr/>
          <p:nvPr/>
        </p:nvSpPr>
        <p:spPr>
          <a:xfrm>
            <a:off x="5634272" y="1739770"/>
            <a:ext cx="2720898" cy="17979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Ja maar-weerstand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4B81AF2-A96F-47FC-AAD8-4B710655B349}"/>
              </a:ext>
            </a:extLst>
          </p:cNvPr>
          <p:cNvSpPr/>
          <p:nvPr/>
        </p:nvSpPr>
        <p:spPr>
          <a:xfrm>
            <a:off x="9192393" y="1739770"/>
            <a:ext cx="2720898" cy="1857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Je hebt gelijk, moeten we doen, kom ik op terug</a:t>
            </a:r>
          </a:p>
        </p:txBody>
      </p:sp>
    </p:spTree>
    <p:extLst>
      <p:ext uri="{BB962C8B-B14F-4D97-AF65-F5344CB8AC3E}">
        <p14:creationId xmlns:p14="http://schemas.microsoft.com/office/powerpoint/2010/main" val="165555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3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Help met effen opvulling">
            <a:extLst>
              <a:ext uri="{FF2B5EF4-FFF2-40B4-BE49-F238E27FC236}">
                <a16:creationId xmlns:a16="http://schemas.microsoft.com/office/drawing/2014/main" id="{4D0CB628-00C2-4172-A6B8-ED0732524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472" y="2971800"/>
            <a:ext cx="914400" cy="914400"/>
          </a:xfrm>
          <a:prstGeom prst="rect">
            <a:avLst/>
          </a:prstGeom>
        </p:spPr>
      </p:pic>
      <p:pic>
        <p:nvPicPr>
          <p:cNvPr id="16" name="Afbeelding 27" descr="Smartphone met effen opvulling">
            <a:extLst>
              <a:ext uri="{FF2B5EF4-FFF2-40B4-BE49-F238E27FC236}">
                <a16:creationId xmlns:a16="http://schemas.microsoft.com/office/drawing/2014/main" id="{A92EB455-D11E-43D2-8178-03B3E7DF2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17" name="Afbeelding 28" descr="Virtual reality-headset met effen opvulling">
            <a:extLst>
              <a:ext uri="{FF2B5EF4-FFF2-40B4-BE49-F238E27FC236}">
                <a16:creationId xmlns:a16="http://schemas.microsoft.com/office/drawing/2014/main" id="{8A4B2407-4660-412A-9015-F8EB94C423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5689" y="4440986"/>
            <a:ext cx="566293" cy="566293"/>
          </a:xfrm>
          <a:prstGeom prst="rect">
            <a:avLst/>
          </a:prstGeom>
        </p:spPr>
      </p:pic>
      <p:pic>
        <p:nvPicPr>
          <p:cNvPr id="18" name="Afbeelding 31" descr="Badge nieuw met effen opvulling">
            <a:extLst>
              <a:ext uri="{FF2B5EF4-FFF2-40B4-BE49-F238E27FC236}">
                <a16:creationId xmlns:a16="http://schemas.microsoft.com/office/drawing/2014/main" id="{5AE87132-C65C-4E5F-AA60-F1587A4F5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19" name="Afbeelding 23" descr="Robot met effen opvulling">
            <a:extLst>
              <a:ext uri="{FF2B5EF4-FFF2-40B4-BE49-F238E27FC236}">
                <a16:creationId xmlns:a16="http://schemas.microsoft.com/office/drawing/2014/main" id="{DB3D543D-56CF-4FA8-85BE-6BE727ABC8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631161A5-7687-444C-800D-2BC63A207277}"/>
              </a:ext>
            </a:extLst>
          </p:cNvPr>
          <p:cNvGrpSpPr/>
          <p:nvPr/>
        </p:nvGrpSpPr>
        <p:grpSpPr>
          <a:xfrm>
            <a:off x="1949675" y="363907"/>
            <a:ext cx="3536726" cy="720675"/>
            <a:chOff x="1949673" y="363907"/>
            <a:chExt cx="5867697" cy="720675"/>
          </a:xfrm>
        </p:grpSpPr>
        <p:sp>
          <p:nvSpPr>
            <p:cNvPr id="22" name="Rechthoek met diagonaal twee afgeronde hoeken 17">
              <a:extLst>
                <a:ext uri="{FF2B5EF4-FFF2-40B4-BE49-F238E27FC236}">
                  <a16:creationId xmlns:a16="http://schemas.microsoft.com/office/drawing/2014/main" id="{B9A95166-15A8-439C-82ED-101ADE91CA00}"/>
                </a:ext>
              </a:extLst>
            </p:cNvPr>
            <p:cNvSpPr/>
            <p:nvPr/>
          </p:nvSpPr>
          <p:spPr>
            <a:xfrm>
              <a:off x="1949673" y="439170"/>
              <a:ext cx="586769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1B4CD47F-6AE9-4021-8C6D-BF10AEDA2703}"/>
                </a:ext>
              </a:extLst>
            </p:cNvPr>
            <p:cNvSpPr txBox="1"/>
            <p:nvPr/>
          </p:nvSpPr>
          <p:spPr>
            <a:xfrm rot="21577178">
              <a:off x="1998683" y="363907"/>
              <a:ext cx="57696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chemeClr val="bg1"/>
                  </a:solidFill>
                </a:rPr>
                <a:t>Die vragen om:</a:t>
              </a:r>
              <a:r>
                <a:rPr lang="nl-NL" sz="4000" b="1" dirty="0"/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7" name="Rechthoek 26">
            <a:extLst>
              <a:ext uri="{FF2B5EF4-FFF2-40B4-BE49-F238E27FC236}">
                <a16:creationId xmlns:a16="http://schemas.microsoft.com/office/drawing/2014/main" id="{14ACCF67-7F30-4D2C-B56A-20BC7D46FC6C}"/>
              </a:ext>
            </a:extLst>
          </p:cNvPr>
          <p:cNvSpPr/>
          <p:nvPr/>
        </p:nvSpPr>
        <p:spPr>
          <a:xfrm>
            <a:off x="1943788" y="3620740"/>
            <a:ext cx="2720898" cy="1856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Eigenaarschap vergroten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312FE8F-0188-4032-ABAF-11A1A8F4E2C6}"/>
              </a:ext>
            </a:extLst>
          </p:cNvPr>
          <p:cNvSpPr/>
          <p:nvPr/>
        </p:nvSpPr>
        <p:spPr>
          <a:xfrm>
            <a:off x="5579091" y="3620739"/>
            <a:ext cx="2795921" cy="1895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Maatwerk per team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C315D32-D302-4BFA-BDC0-59C9351B3147}"/>
              </a:ext>
            </a:extLst>
          </p:cNvPr>
          <p:cNvSpPr/>
          <p:nvPr/>
        </p:nvSpPr>
        <p:spPr>
          <a:xfrm>
            <a:off x="9111226" y="3620741"/>
            <a:ext cx="2720898" cy="1895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Nut en noodzaak vergroten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C60AC03-490B-8D32-94A9-A44F5C662072}"/>
              </a:ext>
            </a:extLst>
          </p:cNvPr>
          <p:cNvSpPr/>
          <p:nvPr/>
        </p:nvSpPr>
        <p:spPr>
          <a:xfrm>
            <a:off x="1943788" y="1532004"/>
            <a:ext cx="2720898" cy="17979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Jij bepaalt niet wat ik doe, ik moet niks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2C1DF9C-5100-AA81-1E24-0E9FEE54DFB7}"/>
              </a:ext>
            </a:extLst>
          </p:cNvPr>
          <p:cNvSpPr/>
          <p:nvPr/>
        </p:nvSpPr>
        <p:spPr>
          <a:xfrm>
            <a:off x="5579092" y="1532004"/>
            <a:ext cx="2795920" cy="17979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Ja maar-weerstand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0F0986-22FD-22DE-CB15-7DEB52E8079C}"/>
              </a:ext>
            </a:extLst>
          </p:cNvPr>
          <p:cNvSpPr/>
          <p:nvPr/>
        </p:nvSpPr>
        <p:spPr>
          <a:xfrm>
            <a:off x="9111226" y="1532004"/>
            <a:ext cx="2720898" cy="1857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Je hebt gelijk, moeten we doen, kom ik op terug</a:t>
            </a:r>
          </a:p>
        </p:txBody>
      </p:sp>
    </p:spTree>
    <p:extLst>
      <p:ext uri="{BB962C8B-B14F-4D97-AF65-F5344CB8AC3E}">
        <p14:creationId xmlns:p14="http://schemas.microsoft.com/office/powerpoint/2010/main" val="287383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fbeelding 53" descr="Kleurrijke netwerkkabels">
            <a:extLst>
              <a:ext uri="{FF2B5EF4-FFF2-40B4-BE49-F238E27FC236}">
                <a16:creationId xmlns:a16="http://schemas.microsoft.com/office/drawing/2014/main" id="{0E48D6B4-7FA3-47C6-972E-141EB04F0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r="21062"/>
          <a:stretch/>
        </p:blipFill>
        <p:spPr>
          <a:xfrm>
            <a:off x="1106779" y="-31601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63" name="Graphic 62" descr="Upward trend">
            <a:hlinkClick r:id="rId4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51" name="Rechthoek 50">
            <a:extLst>
              <a:ext uri="{FF2B5EF4-FFF2-40B4-BE49-F238E27FC236}">
                <a16:creationId xmlns:a16="http://schemas.microsoft.com/office/drawing/2014/main" id="{149B1707-ECDD-2B44-9A1D-BEAD1501567E}"/>
              </a:ext>
            </a:extLst>
          </p:cNvPr>
          <p:cNvSpPr/>
          <p:nvPr/>
        </p:nvSpPr>
        <p:spPr>
          <a:xfrm>
            <a:off x="460895" y="-88860"/>
            <a:ext cx="12324099" cy="7035719"/>
          </a:xfrm>
          <a:prstGeom prst="rect">
            <a:avLst/>
          </a:prstGeom>
          <a:solidFill>
            <a:srgbClr val="FF0000">
              <a:alpha val="6003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0F202216-B6C3-0143-8FE5-CC7CF361B46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A13F2F86-271B-9C4C-AC0A-8877CA998DF2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08" y="1961302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19325" y="-9589283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Afbeelding 51">
            <a:extLst>
              <a:ext uri="{FF2B5EF4-FFF2-40B4-BE49-F238E27FC236}">
                <a16:creationId xmlns:a16="http://schemas.microsoft.com/office/drawing/2014/main" id="{64FF01C5-969C-7541-98EB-5599E3EFBE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53" name="Afbeelding 52" descr="Tol met effen opvulling">
            <a:extLst>
              <a:ext uri="{FF2B5EF4-FFF2-40B4-BE49-F238E27FC236}">
                <a16:creationId xmlns:a16="http://schemas.microsoft.com/office/drawing/2014/main" id="{E2724BBE-A378-714C-B7BA-31F77F37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65296" y="2098190"/>
            <a:ext cx="566293" cy="566293"/>
          </a:xfrm>
          <a:prstGeom prst="rect">
            <a:avLst/>
          </a:prstGeom>
        </p:spPr>
      </p:pic>
      <p:pic>
        <p:nvPicPr>
          <p:cNvPr id="59" name="Afbeelding 28" descr="Virtual reality-headset met effen opvulling">
            <a:extLst>
              <a:ext uri="{FF2B5EF4-FFF2-40B4-BE49-F238E27FC236}">
                <a16:creationId xmlns:a16="http://schemas.microsoft.com/office/drawing/2014/main" id="{3AA3D4E4-A343-4120-A07B-8CE7E3188C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61441" y="3276729"/>
            <a:ext cx="566293" cy="566293"/>
          </a:xfrm>
          <a:prstGeom prst="rect">
            <a:avLst/>
          </a:prstGeom>
        </p:spPr>
      </p:pic>
      <p:pic>
        <p:nvPicPr>
          <p:cNvPr id="60" name="Afbeelding 31" descr="Badge nieuw met effen opvulling">
            <a:extLst>
              <a:ext uri="{FF2B5EF4-FFF2-40B4-BE49-F238E27FC236}">
                <a16:creationId xmlns:a16="http://schemas.microsoft.com/office/drawing/2014/main" id="{6ED2C2E6-6CF8-49D0-B172-2A1AB8F42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62" name="Afbeelding 22" descr="Medisch met effen opvulling">
            <a:extLst>
              <a:ext uri="{FF2B5EF4-FFF2-40B4-BE49-F238E27FC236}">
                <a16:creationId xmlns:a16="http://schemas.microsoft.com/office/drawing/2014/main" id="{F4CA215D-87CD-4933-AAD7-5281303E9B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64" name="Afbeelding 23" descr="Robot met effen opvulling">
            <a:extLst>
              <a:ext uri="{FF2B5EF4-FFF2-40B4-BE49-F238E27FC236}">
                <a16:creationId xmlns:a16="http://schemas.microsoft.com/office/drawing/2014/main" id="{4D5F5D1B-F251-4BFE-B327-7294D4C834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55" name="Tekstvak 54">
            <a:extLst>
              <a:ext uri="{FF2B5EF4-FFF2-40B4-BE49-F238E27FC236}">
                <a16:creationId xmlns:a16="http://schemas.microsoft.com/office/drawing/2014/main" id="{FA4EAC65-0E69-4D1D-A66A-506CAEFE90EC}"/>
              </a:ext>
            </a:extLst>
          </p:cNvPr>
          <p:cNvSpPr txBox="1"/>
          <p:nvPr/>
        </p:nvSpPr>
        <p:spPr>
          <a:xfrm>
            <a:off x="6670954" y="2554696"/>
            <a:ext cx="6590379" cy="46050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Aan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welke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knoppen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draaien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in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beweging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komen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5263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10183049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chemeClr val="bg1"/>
                  </a:solidFill>
                </a:rPr>
                <a:t>4 bouwstenen van </a:t>
              </a:r>
              <a:r>
                <a:rPr lang="nl-NL" sz="4000" b="1" dirty="0">
                  <a:solidFill>
                    <a:srgbClr val="FF0000"/>
                  </a:solidFill>
                </a:rPr>
                <a:t>gedragsverandering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550534" y="1283603"/>
            <a:ext cx="6881819" cy="5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52EDFD4D-695D-3443-A392-04BB509A7B59}"/>
              </a:ext>
            </a:extLst>
          </p:cNvPr>
          <p:cNvSpPr/>
          <p:nvPr/>
        </p:nvSpPr>
        <p:spPr>
          <a:xfrm rot="10800000" flipH="1">
            <a:off x="-1693566" y="216204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0612" y="745794"/>
            <a:ext cx="703036" cy="7030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384BB5C-30CA-DF41-9E2F-92174D17A5D7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1D0E98-A3CD-D04D-93A2-4AA5D1683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93" y="5614506"/>
            <a:ext cx="2100607" cy="110368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68C1CA0-867E-EC4F-8A8F-FB29F4B26E4C}"/>
              </a:ext>
            </a:extLst>
          </p:cNvPr>
          <p:cNvGrpSpPr/>
          <p:nvPr/>
        </p:nvGrpSpPr>
        <p:grpSpPr>
          <a:xfrm>
            <a:off x="775662" y="340838"/>
            <a:ext cx="4064903" cy="731771"/>
            <a:chOff x="1949670" y="352811"/>
            <a:chExt cx="7533908" cy="731771"/>
          </a:xfrm>
        </p:grpSpPr>
        <p:sp>
          <p:nvSpPr>
            <p:cNvPr id="45" name="Rechthoek met diagonaal twee afgeronde hoeken 44">
              <a:extLst>
                <a:ext uri="{FF2B5EF4-FFF2-40B4-BE49-F238E27FC236}">
                  <a16:creationId xmlns:a16="http://schemas.microsoft.com/office/drawing/2014/main" id="{B53DA218-6EA5-8E45-97CD-4457F15CAFB6}"/>
                </a:ext>
              </a:extLst>
            </p:cNvPr>
            <p:cNvSpPr/>
            <p:nvPr/>
          </p:nvSpPr>
          <p:spPr>
            <a:xfrm>
              <a:off x="1949670" y="439170"/>
              <a:ext cx="7471647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CC0536F2-926E-0B48-89A9-1211C2897B7E}"/>
                </a:ext>
              </a:extLst>
            </p:cNvPr>
            <p:cNvSpPr txBox="1"/>
            <p:nvPr/>
          </p:nvSpPr>
          <p:spPr>
            <a:xfrm rot="21577178">
              <a:off x="2133533" y="352811"/>
              <a:ext cx="7350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</a:rPr>
                <a:t>Dat vraagt om….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-1450780" y="-1064755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-591910" y="928058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 descr="Geestelijke gezondheid met effen opvulling">
            <a:extLst>
              <a:ext uri="{FF2B5EF4-FFF2-40B4-BE49-F238E27FC236}">
                <a16:creationId xmlns:a16="http://schemas.microsoft.com/office/drawing/2014/main" id="{ADB676D0-54EA-4E47-884A-6BDA50CE0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-466663" y="1043767"/>
            <a:ext cx="566293" cy="566293"/>
          </a:xfrm>
          <a:prstGeom prst="rect">
            <a:avLst/>
          </a:prstGeom>
        </p:spPr>
      </p:pic>
      <p:pic>
        <p:nvPicPr>
          <p:cNvPr id="19" name="Afbeelding 27" descr="Smartphone met effen opvulling">
            <a:extLst>
              <a:ext uri="{FF2B5EF4-FFF2-40B4-BE49-F238E27FC236}">
                <a16:creationId xmlns:a16="http://schemas.microsoft.com/office/drawing/2014/main" id="{CFCD474F-4EDE-4820-8E74-1DA41FF5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-1112241" y="2161737"/>
            <a:ext cx="566293" cy="566293"/>
          </a:xfrm>
          <a:prstGeom prst="rect">
            <a:avLst/>
          </a:prstGeom>
        </p:spPr>
      </p:pic>
      <p:pic>
        <p:nvPicPr>
          <p:cNvPr id="21" name="Afbeelding 28" descr="Virtual reality-headset met effen opvulling">
            <a:extLst>
              <a:ext uri="{FF2B5EF4-FFF2-40B4-BE49-F238E27FC236}">
                <a16:creationId xmlns:a16="http://schemas.microsoft.com/office/drawing/2014/main" id="{A73EB848-DDE1-421D-A38F-BAD0CE19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008919" y="3340140"/>
            <a:ext cx="566293" cy="566293"/>
          </a:xfrm>
          <a:prstGeom prst="rect">
            <a:avLst/>
          </a:prstGeom>
        </p:spPr>
      </p:pic>
      <p:pic>
        <p:nvPicPr>
          <p:cNvPr id="23" name="Afbeelding 31" descr="Badge nieuw met effen opvulling">
            <a:extLst>
              <a:ext uri="{FF2B5EF4-FFF2-40B4-BE49-F238E27FC236}">
                <a16:creationId xmlns:a16="http://schemas.microsoft.com/office/drawing/2014/main" id="{6B41F5F1-C818-44A7-8F3E-DA786616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-1101435" y="5977040"/>
            <a:ext cx="566293" cy="566293"/>
          </a:xfrm>
          <a:prstGeom prst="rect">
            <a:avLst/>
          </a:prstGeom>
        </p:spPr>
      </p:pic>
      <p:pic>
        <p:nvPicPr>
          <p:cNvPr id="25" name="Afbeelding 22" descr="Medisch met effen opvulling">
            <a:extLst>
              <a:ext uri="{FF2B5EF4-FFF2-40B4-BE49-F238E27FC236}">
                <a16:creationId xmlns:a16="http://schemas.microsoft.com/office/drawing/2014/main" id="{03F25626-402F-4879-9AE7-E67918D7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-1158203" y="4658590"/>
            <a:ext cx="566293" cy="56629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FBC379-AAA1-448A-BF5E-A8F7CB4CA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393" t="25435" r="23499" b="14613"/>
          <a:stretch/>
        </p:blipFill>
        <p:spPr>
          <a:xfrm>
            <a:off x="2490009" y="1314953"/>
            <a:ext cx="6881819" cy="5083371"/>
          </a:xfrm>
          <a:prstGeom prst="rect">
            <a:avLst/>
          </a:prstGeom>
        </p:spPr>
      </p:pic>
      <p:sp>
        <p:nvSpPr>
          <p:cNvPr id="24" name="Ovaal 23">
            <a:extLst>
              <a:ext uri="{FF2B5EF4-FFF2-40B4-BE49-F238E27FC236}">
                <a16:creationId xmlns:a16="http://schemas.microsoft.com/office/drawing/2014/main" id="{D454642A-EE92-4EBC-87B0-6CF23083C508}"/>
              </a:ext>
            </a:extLst>
          </p:cNvPr>
          <p:cNvSpPr/>
          <p:nvPr/>
        </p:nvSpPr>
        <p:spPr>
          <a:xfrm>
            <a:off x="2886986" y="2733893"/>
            <a:ext cx="2053244" cy="1774451"/>
          </a:xfrm>
          <a:prstGeom prst="ellipse">
            <a:avLst/>
          </a:prstGeom>
          <a:solidFill>
            <a:srgbClr val="DE52A5"/>
          </a:solidFill>
          <a:ln>
            <a:solidFill>
              <a:srgbClr val="DE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informeren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891F09BE-5BF8-4A3F-A3BD-6AAA7C75AAD7}"/>
              </a:ext>
            </a:extLst>
          </p:cNvPr>
          <p:cNvSpPr/>
          <p:nvPr/>
        </p:nvSpPr>
        <p:spPr>
          <a:xfrm>
            <a:off x="4840565" y="1301902"/>
            <a:ext cx="2053244" cy="1774451"/>
          </a:xfrm>
          <a:prstGeom prst="ellipse">
            <a:avLst/>
          </a:prstGeom>
          <a:solidFill>
            <a:srgbClr val="DE52A5"/>
          </a:solidFill>
          <a:ln>
            <a:solidFill>
              <a:srgbClr val="DE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inspireren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FE9409EC-D419-4C2B-A34F-6F37DC08F147}"/>
              </a:ext>
            </a:extLst>
          </p:cNvPr>
          <p:cNvSpPr/>
          <p:nvPr/>
        </p:nvSpPr>
        <p:spPr>
          <a:xfrm>
            <a:off x="6914418" y="2733893"/>
            <a:ext cx="2053244" cy="1774451"/>
          </a:xfrm>
          <a:prstGeom prst="ellipse">
            <a:avLst/>
          </a:prstGeom>
          <a:solidFill>
            <a:srgbClr val="DE52A5"/>
          </a:solidFill>
          <a:ln>
            <a:solidFill>
              <a:srgbClr val="DE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integreren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89534192-3508-4DA3-98ED-27DF979651D5}"/>
              </a:ext>
            </a:extLst>
          </p:cNvPr>
          <p:cNvSpPr/>
          <p:nvPr/>
        </p:nvSpPr>
        <p:spPr>
          <a:xfrm>
            <a:off x="4904296" y="4494493"/>
            <a:ext cx="2053244" cy="1899214"/>
          </a:xfrm>
          <a:prstGeom prst="ellipse">
            <a:avLst/>
          </a:prstGeom>
          <a:solidFill>
            <a:srgbClr val="DE52A5"/>
          </a:solidFill>
          <a:ln>
            <a:solidFill>
              <a:srgbClr val="DE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stimuleren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071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persoon, rood&#10;&#10;Automatisch gegenereerde beschrijving">
            <a:extLst>
              <a:ext uri="{FF2B5EF4-FFF2-40B4-BE49-F238E27FC236}">
                <a16:creationId xmlns:a16="http://schemas.microsoft.com/office/drawing/2014/main" id="{66C248E7-B76F-1C2F-3092-4CE625E4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" y="-227442"/>
            <a:ext cx="12208330" cy="8140883"/>
          </a:xfrm>
          <a:prstGeom prst="rect">
            <a:avLst/>
          </a:prstGeom>
        </p:spPr>
      </p:pic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D0F9F5D3-3AB2-AD48-B81A-B0CF82F36A4E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2B717581-4829-314D-8F1E-1B755A39D967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81AF53-C649-6D40-9B9D-591B94A6FE95}"/>
              </a:ext>
            </a:extLst>
          </p:cNvPr>
          <p:cNvSpPr>
            <a:spLocks noChangeAspect="1"/>
          </p:cNvSpPr>
          <p:nvPr/>
        </p:nvSpPr>
        <p:spPr>
          <a:xfrm>
            <a:off x="866458" y="3015000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Coffee">
            <a:hlinkClick r:id="rId4" action="ppaction://hlinksldjump"/>
            <a:extLst>
              <a:ext uri="{FF2B5EF4-FFF2-40B4-BE49-F238E27FC236}">
                <a16:creationId xmlns:a16="http://schemas.microsoft.com/office/drawing/2014/main" id="{76139D0C-E8ED-BD4A-BC7D-DA32CBABF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877" y="3065464"/>
            <a:ext cx="620915" cy="6209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E2402A-82B2-E341-9CA1-D55C724C1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D8570D61-80ED-ED4D-A2BC-6698342388C9}"/>
              </a:ext>
            </a:extLst>
          </p:cNvPr>
          <p:cNvSpPr/>
          <p:nvPr/>
        </p:nvSpPr>
        <p:spPr>
          <a:xfrm>
            <a:off x="10430" y="-8534400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Afbeelding 27" descr="Smartphone met effen opvulling">
            <a:extLst>
              <a:ext uri="{FF2B5EF4-FFF2-40B4-BE49-F238E27FC236}">
                <a16:creationId xmlns:a16="http://schemas.microsoft.com/office/drawing/2014/main" id="{B20C7466-A548-4200-8032-DCCBACB51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39" name="Afbeelding 31" descr="Badge nieuw met effen opvulling">
            <a:extLst>
              <a:ext uri="{FF2B5EF4-FFF2-40B4-BE49-F238E27FC236}">
                <a16:creationId xmlns:a16="http://schemas.microsoft.com/office/drawing/2014/main" id="{449F73AC-8ED6-45FF-AFFC-F53861EF0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40" name="Afbeelding 22" descr="Medisch met effen opvulling">
            <a:extLst>
              <a:ext uri="{FF2B5EF4-FFF2-40B4-BE49-F238E27FC236}">
                <a16:creationId xmlns:a16="http://schemas.microsoft.com/office/drawing/2014/main" id="{C594BF48-5ACB-4B45-BE4E-660038212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41" name="Afbeelding 23" descr="Robot met effen opvulling">
            <a:extLst>
              <a:ext uri="{FF2B5EF4-FFF2-40B4-BE49-F238E27FC236}">
                <a16:creationId xmlns:a16="http://schemas.microsoft.com/office/drawing/2014/main" id="{28709422-50B1-4B8B-BB41-A6BD0C77E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F2121240-5686-446D-A73C-3F73EED83473}"/>
              </a:ext>
            </a:extLst>
          </p:cNvPr>
          <p:cNvGrpSpPr/>
          <p:nvPr/>
        </p:nvGrpSpPr>
        <p:grpSpPr>
          <a:xfrm>
            <a:off x="1949669" y="400307"/>
            <a:ext cx="6910551" cy="684275"/>
            <a:chOff x="1949671" y="400307"/>
            <a:chExt cx="4784684" cy="684275"/>
          </a:xfrm>
        </p:grpSpPr>
        <p:sp>
          <p:nvSpPr>
            <p:cNvPr id="46" name="Rechthoek met diagonaal twee afgeronde hoeken 43">
              <a:extLst>
                <a:ext uri="{FF2B5EF4-FFF2-40B4-BE49-F238E27FC236}">
                  <a16:creationId xmlns:a16="http://schemas.microsoft.com/office/drawing/2014/main" id="{455D74BA-9B94-4255-922A-1FA7ED2C64E6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2225275-C85B-407B-8AFA-0379BC8242C3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CA3CD1CE-EF60-49D2-8B44-27DFB0DAB55D}"/>
              </a:ext>
            </a:extLst>
          </p:cNvPr>
          <p:cNvSpPr txBox="1"/>
          <p:nvPr/>
        </p:nvSpPr>
        <p:spPr>
          <a:xfrm>
            <a:off x="2200607" y="369529"/>
            <a:ext cx="8141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Klaar om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jezelf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?!?</a:t>
            </a:r>
            <a:endParaRPr kumimoji="0" lang="nl-NL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Afbeelding 32" descr="Help met effen opvulling">
            <a:extLst>
              <a:ext uri="{FF2B5EF4-FFF2-40B4-BE49-F238E27FC236}">
                <a16:creationId xmlns:a16="http://schemas.microsoft.com/office/drawing/2014/main" id="{F05D2EBC-6E9B-79C3-2C4F-645AA6A866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85426" y="3135094"/>
            <a:ext cx="566293" cy="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91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03F8E0C4-46B6-6F4B-8D7F-8DE2BCB994D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220B85-007E-5F44-914B-57D42E953C82}"/>
              </a:ext>
            </a:extLst>
          </p:cNvPr>
          <p:cNvSpPr>
            <a:spLocks noChangeAspect="1"/>
          </p:cNvSpPr>
          <p:nvPr/>
        </p:nvSpPr>
        <p:spPr>
          <a:xfrm>
            <a:off x="844764" y="1742764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Graphic 62" descr="Upward trend">
            <a:hlinkClick r:id="rId3" action="ppaction://hlinksldjump"/>
            <a:extLst>
              <a:ext uri="{FF2B5EF4-FFF2-40B4-BE49-F238E27FC236}">
                <a16:creationId xmlns:a16="http://schemas.microsoft.com/office/drawing/2014/main" id="{8189C713-DFE7-8448-B778-2B47AD46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06" y="1849411"/>
            <a:ext cx="612336" cy="612336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9AFA14C2-FEAE-CA41-8EFB-1F90F22DD97D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190397-A493-2442-AC1B-347F01A4E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38D9FC-7449-F442-92BF-E0E2BA00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3" y="529306"/>
            <a:ext cx="12889776" cy="6772454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5AED9B05-E537-CD43-80C4-90F7FA689555}"/>
              </a:ext>
            </a:extLst>
          </p:cNvPr>
          <p:cNvGrpSpPr/>
          <p:nvPr/>
        </p:nvGrpSpPr>
        <p:grpSpPr>
          <a:xfrm>
            <a:off x="1893223" y="497630"/>
            <a:ext cx="9789610" cy="730539"/>
            <a:chOff x="1893223" y="497630"/>
            <a:chExt cx="6814816" cy="730539"/>
          </a:xfrm>
        </p:grpSpPr>
        <p:sp>
          <p:nvSpPr>
            <p:cNvPr id="19" name="Rechthoek met diagonaal twee afgeronde hoeken 18">
              <a:extLst>
                <a:ext uri="{FF2B5EF4-FFF2-40B4-BE49-F238E27FC236}">
                  <a16:creationId xmlns:a16="http://schemas.microsoft.com/office/drawing/2014/main" id="{49C7804D-8BA0-0B40-8753-D0B26AA7F9BF}"/>
                </a:ext>
              </a:extLst>
            </p:cNvPr>
            <p:cNvSpPr/>
            <p:nvPr/>
          </p:nvSpPr>
          <p:spPr>
            <a:xfrm>
              <a:off x="1893223" y="529306"/>
              <a:ext cx="6477805" cy="698863"/>
            </a:xfrm>
            <a:prstGeom prst="round2DiagRect">
              <a:avLst/>
            </a:prstGeom>
            <a:solidFill>
              <a:schemeClr val="tx1">
                <a:lumMod val="85000"/>
                <a:lumOff val="15000"/>
                <a:alpha val="803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3357D8D-C448-1846-915A-9EBA4145C7BF}"/>
                </a:ext>
              </a:extLst>
            </p:cNvPr>
            <p:cNvSpPr/>
            <p:nvPr/>
          </p:nvSpPr>
          <p:spPr>
            <a:xfrm>
              <a:off x="1995765" y="497630"/>
              <a:ext cx="6712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</a:rPr>
                <a:t>Herken jij om welke bouwsteen het gaat? </a:t>
              </a:r>
              <a:r>
                <a:rPr lang="nl-NL" sz="4000" b="1" dirty="0">
                  <a:solidFill>
                    <a:schemeClr val="bg1"/>
                  </a:solidFill>
                </a:rPr>
                <a:t>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DFCCCC51-D9C3-994D-84DA-12A4692A0F37}"/>
              </a:ext>
            </a:extLst>
          </p:cNvPr>
          <p:cNvSpPr/>
          <p:nvPr/>
        </p:nvSpPr>
        <p:spPr>
          <a:xfrm>
            <a:off x="0" y="-980032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 descr="Gedachte silhouet">
            <a:extLst>
              <a:ext uri="{FF2B5EF4-FFF2-40B4-BE49-F238E27FC236}">
                <a16:creationId xmlns:a16="http://schemas.microsoft.com/office/drawing/2014/main" id="{3AF994F4-E145-1A47-BB1C-1F59DA74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976798" y="1862399"/>
            <a:ext cx="566293" cy="566293"/>
          </a:xfrm>
          <a:prstGeom prst="rect">
            <a:avLst/>
          </a:prstGeom>
        </p:spPr>
      </p:pic>
      <p:pic>
        <p:nvPicPr>
          <p:cNvPr id="26" name="Afbeelding 27" descr="Smartphone met effen opvulling">
            <a:extLst>
              <a:ext uri="{FF2B5EF4-FFF2-40B4-BE49-F238E27FC236}">
                <a16:creationId xmlns:a16="http://schemas.microsoft.com/office/drawing/2014/main" id="{21EB0ADF-0C5F-4EF4-8F69-5C71A19BA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46127" y="4529104"/>
            <a:ext cx="566293" cy="566293"/>
          </a:xfrm>
          <a:prstGeom prst="rect">
            <a:avLst/>
          </a:prstGeom>
        </p:spPr>
      </p:pic>
      <p:pic>
        <p:nvPicPr>
          <p:cNvPr id="31" name="Afbeelding 31" descr="Badge nieuw met effen opvulling">
            <a:extLst>
              <a:ext uri="{FF2B5EF4-FFF2-40B4-BE49-F238E27FC236}">
                <a16:creationId xmlns:a16="http://schemas.microsoft.com/office/drawing/2014/main" id="{C9C16937-0611-4370-81FC-D17F28EDD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32" name="Afbeelding 22" descr="Medisch met effen opvulling">
            <a:extLst>
              <a:ext uri="{FF2B5EF4-FFF2-40B4-BE49-F238E27FC236}">
                <a16:creationId xmlns:a16="http://schemas.microsoft.com/office/drawing/2014/main" id="{2E994B0A-E3C9-433B-82C6-29843A87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84247" y="3244505"/>
            <a:ext cx="566293" cy="566293"/>
          </a:xfrm>
          <a:prstGeom prst="rect">
            <a:avLst/>
          </a:prstGeom>
        </p:spPr>
      </p:pic>
      <p:pic>
        <p:nvPicPr>
          <p:cNvPr id="33" name="Afbeelding 23" descr="Robot met effen opvulling">
            <a:extLst>
              <a:ext uri="{FF2B5EF4-FFF2-40B4-BE49-F238E27FC236}">
                <a16:creationId xmlns:a16="http://schemas.microsoft.com/office/drawing/2014/main" id="{1D73305A-27CD-4D04-B7AF-B9DE6E644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B0377C-B2B1-0979-03CA-3CEAF2557C21}"/>
              </a:ext>
            </a:extLst>
          </p:cNvPr>
          <p:cNvSpPr txBox="1"/>
          <p:nvPr/>
        </p:nvSpPr>
        <p:spPr>
          <a:xfrm>
            <a:off x="2192662" y="4258732"/>
            <a:ext cx="8520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Je introduceert de </a:t>
            </a:r>
            <a:r>
              <a:rPr lang="nl-NL" sz="2800" dirty="0" err="1"/>
              <a:t>Abena</a:t>
            </a:r>
            <a:r>
              <a:rPr lang="nl-NL" sz="2800" dirty="0"/>
              <a:t> Nova (slim incontinentiemateriaal met sensor en app die meet wanneer iemand plast) en een collega vraagt: </a:t>
            </a:r>
            <a:br>
              <a:rPr lang="nl-NL" sz="2800" dirty="0"/>
            </a:br>
            <a:r>
              <a:rPr lang="nl-NL" sz="2800" i="1" dirty="0"/>
              <a:t>“Waarom gaan we dit eigenlijk doen?”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662FCC2-13F2-FB8F-937A-D28BD1F2D5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78914" y="1454652"/>
            <a:ext cx="4111128" cy="2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356df9-faac-4424-be5c-d9159fad5430">
      <Terms xmlns="http://schemas.microsoft.com/office/infopath/2007/PartnerControls"/>
    </lcf76f155ced4ddcb4097134ff3c332f>
    <TaxCatchAll xmlns="57f5363c-f434-44a8-87fa-d50f3e731d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6B919AC9384694880FC06180CBCB" ma:contentTypeVersion="12" ma:contentTypeDescription="Een nieuw document maken." ma:contentTypeScope="" ma:versionID="8caa74f66a8f862736d2e72c92a433bb">
  <xsd:schema xmlns:xsd="http://www.w3.org/2001/XMLSchema" xmlns:xs="http://www.w3.org/2001/XMLSchema" xmlns:p="http://schemas.microsoft.com/office/2006/metadata/properties" xmlns:ns2="af356df9-faac-4424-be5c-d9159fad5430" xmlns:ns3="57f5363c-f434-44a8-87fa-d50f3e731d2b" targetNamespace="http://schemas.microsoft.com/office/2006/metadata/properties" ma:root="true" ma:fieldsID="4b10458bfc70628064139cb4e7e85bb0" ns2:_="" ns3:_="">
    <xsd:import namespace="af356df9-faac-4424-be5c-d9159fad5430"/>
    <xsd:import namespace="57f5363c-f434-44a8-87fa-d50f3e731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56df9-faac-4424-be5c-d9159fad5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af67e5b5-904d-40d5-a392-bce5eb093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5363c-f434-44a8-87fa-d50f3e731d2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493b3df-f21b-43ef-8088-11d32cf64ae7}" ma:internalName="TaxCatchAll" ma:showField="CatchAllData" ma:web="57f5363c-f434-44a8-87fa-d50f3e731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541957-A74E-4E8D-811E-88C8DDDC82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2CCDCE-9CDB-498C-9611-C61B6DA920C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f356df9-faac-4424-be5c-d9159fad5430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5ECED3-D76D-4A7C-A0A5-D7D595F50AA8}"/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792</Words>
  <Application>Microsoft Office PowerPoint</Application>
  <PresentationFormat>Breedbeeld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Raleway</vt:lpstr>
      <vt:lpstr>Wingdings</vt:lpstr>
      <vt:lpstr>Office Theme</vt:lpstr>
      <vt:lpstr>1_Office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Marleen Wilschut</dc:creator>
  <cp:lastModifiedBy>Suzanne Verheijden | Buro Strakz</cp:lastModifiedBy>
  <cp:revision>92</cp:revision>
  <cp:lastPrinted>2020-12-18T11:08:07Z</cp:lastPrinted>
  <dcterms:created xsi:type="dcterms:W3CDTF">2020-12-07T12:50:16Z</dcterms:created>
  <dcterms:modified xsi:type="dcterms:W3CDTF">2023-07-06T12:09:06Z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0x010100F0AA6B919AC9384694880FC06180CBCB</vt:lpwstr>
  </property>
</Properties>
</file>