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7.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0.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1.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2.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5.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18.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sldIdLst>
    <p:sldId id="256" r:id="rId2"/>
    <p:sldId id="266" r:id="rId3"/>
    <p:sldId id="267" r:id="rId4"/>
    <p:sldId id="257" r:id="rId5"/>
    <p:sldId id="269" r:id="rId6"/>
    <p:sldId id="270" r:id="rId7"/>
    <p:sldId id="283" r:id="rId8"/>
    <p:sldId id="275" r:id="rId9"/>
    <p:sldId id="271" r:id="rId10"/>
    <p:sldId id="273" r:id="rId11"/>
    <p:sldId id="284" r:id="rId12"/>
    <p:sldId id="276" r:id="rId13"/>
    <p:sldId id="285" r:id="rId14"/>
    <p:sldId id="263" r:id="rId15"/>
    <p:sldId id="277" r:id="rId16"/>
    <p:sldId id="286" r:id="rId17"/>
    <p:sldId id="261" r:id="rId18"/>
    <p:sldId id="282" r:id="rId19"/>
    <p:sldId id="279" r:id="rId20"/>
    <p:sldId id="287" r:id="rId21"/>
    <p:sldId id="278" r:id="rId22"/>
    <p:sldId id="280" r:id="rId23"/>
    <p:sldId id="281" r:id="rId2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67EB56F-7BDB-BA2B-158F-311A064A9E34}" name="Suzanne Verheijden | Buro Strakz" initials="SV" userId="S::suzanne@burostrakz.nl::30c91331-80fd-4795-b9c3-8b5b614d1179" providerId="AD"/>
  <p188:author id="{E40C5B71-B6DA-6773-5FB6-12AA70175398}" name="Zantvoord, Jet" initials="JZ" userId="S::j.zantvoord@GITP.NL::cb6847d8-d527-4fbe-8064-097be8bd8926"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306"/>
    <p:restoredTop sz="67466"/>
  </p:normalViewPr>
  <p:slideViewPr>
    <p:cSldViewPr snapToGrid="0">
      <p:cViewPr varScale="1">
        <p:scale>
          <a:sx n="69" d="100"/>
          <a:sy n="69" d="100"/>
        </p:scale>
        <p:origin x="2280" y="4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zanne Verheijden | Buro Strakz" userId="30c91331-80fd-4795-b9c3-8b5b614d1179" providerId="ADAL" clId="{28BABB37-1AA8-4A57-ADCB-170F9CFD13A6}"/>
    <pc:docChg chg="custSel modSld">
      <pc:chgData name="Suzanne Verheijden | Buro Strakz" userId="30c91331-80fd-4795-b9c3-8b5b614d1179" providerId="ADAL" clId="{28BABB37-1AA8-4A57-ADCB-170F9CFD13A6}" dt="2025-03-26T07:05:42.798" v="1754" actId="14100"/>
      <pc:docMkLst>
        <pc:docMk/>
      </pc:docMkLst>
      <pc:sldChg chg="modSp mod modCm">
        <pc:chgData name="Suzanne Verheijden | Buro Strakz" userId="30c91331-80fd-4795-b9c3-8b5b614d1179" providerId="ADAL" clId="{28BABB37-1AA8-4A57-ADCB-170F9CFD13A6}" dt="2025-03-26T05:50:03.446" v="5" actId="27918"/>
        <pc:sldMkLst>
          <pc:docMk/>
          <pc:sldMk cId="1920544271" sldId="257"/>
        </pc:sldMkLst>
        <pc:spChg chg="mod">
          <ac:chgData name="Suzanne Verheijden | Buro Strakz" userId="30c91331-80fd-4795-b9c3-8b5b614d1179" providerId="ADAL" clId="{28BABB37-1AA8-4A57-ADCB-170F9CFD13A6}" dt="2025-03-26T05:49:32.658" v="3" actId="255"/>
          <ac:spMkLst>
            <pc:docMk/>
            <pc:sldMk cId="1920544271" sldId="257"/>
            <ac:spMk id="6" creationId="{4B95B7CA-4B41-D6EC-7650-9B12051BF1D5}"/>
          </ac:spMkLst>
        </pc:spChg>
        <pc:graphicFrameChg chg="mod">
          <ac:chgData name="Suzanne Verheijden | Buro Strakz" userId="30c91331-80fd-4795-b9c3-8b5b614d1179" providerId="ADAL" clId="{28BABB37-1AA8-4A57-ADCB-170F9CFD13A6}" dt="2025-03-26T05:50:01.368" v="4"/>
          <ac:graphicFrameMkLst>
            <pc:docMk/>
            <pc:sldMk cId="1920544271" sldId="257"/>
            <ac:graphicFrameMk id="7" creationId="{9C2003B8-D339-EECF-6620-3AA15033A3AA}"/>
          </ac:graphicFrameMkLst>
        </pc:graphicFrameChg>
        <pc:extLst>
          <p:ext xmlns:p="http://schemas.openxmlformats.org/presentationml/2006/main" uri="{D6D511B9-2390-475A-947B-AFAB55BFBCF1}">
            <pc226:cmChg xmlns:pc226="http://schemas.microsoft.com/office/powerpoint/2022/06/main/command" chg="mod">
              <pc226:chgData name="Suzanne Verheijden | Buro Strakz" userId="30c91331-80fd-4795-b9c3-8b5b614d1179" providerId="ADAL" clId="{28BABB37-1AA8-4A57-ADCB-170F9CFD13A6}" dt="2025-03-26T05:49:14.994" v="0"/>
              <pc2:cmMkLst xmlns:pc2="http://schemas.microsoft.com/office/powerpoint/2019/9/main/command">
                <pc:docMk/>
                <pc:sldMk cId="1920544271" sldId="257"/>
                <pc2:cmMk id="{74226B8D-95C1-1E4B-BE40-5B1A1FB78727}"/>
              </pc2:cmMkLst>
            </pc226:cmChg>
          </p:ext>
        </pc:extLst>
      </pc:sldChg>
      <pc:sldChg chg="modSp mod">
        <pc:chgData name="Suzanne Verheijden | Buro Strakz" userId="30c91331-80fd-4795-b9c3-8b5b614d1179" providerId="ADAL" clId="{28BABB37-1AA8-4A57-ADCB-170F9CFD13A6}" dt="2025-03-26T05:55:37.226" v="9" actId="20577"/>
        <pc:sldMkLst>
          <pc:docMk/>
          <pc:sldMk cId="1916233835" sldId="263"/>
        </pc:sldMkLst>
        <pc:spChg chg="mod">
          <ac:chgData name="Suzanne Verheijden | Buro Strakz" userId="30c91331-80fd-4795-b9c3-8b5b614d1179" providerId="ADAL" clId="{28BABB37-1AA8-4A57-ADCB-170F9CFD13A6}" dt="2025-03-26T05:55:37.226" v="9" actId="20577"/>
          <ac:spMkLst>
            <pc:docMk/>
            <pc:sldMk cId="1916233835" sldId="263"/>
            <ac:spMk id="6" creationId="{BBCFED75-C7F9-357B-144E-CF98B0C085B4}"/>
          </ac:spMkLst>
        </pc:spChg>
      </pc:sldChg>
      <pc:sldChg chg="modSp mod modCm">
        <pc:chgData name="Suzanne Verheijden | Buro Strakz" userId="30c91331-80fd-4795-b9c3-8b5b614d1179" providerId="ADAL" clId="{28BABB37-1AA8-4A57-ADCB-170F9CFD13A6}" dt="2025-03-26T07:05:42.798" v="1754" actId="14100"/>
        <pc:sldMkLst>
          <pc:docMk/>
          <pc:sldMk cId="306655221" sldId="273"/>
        </pc:sldMkLst>
        <pc:spChg chg="mod">
          <ac:chgData name="Suzanne Verheijden | Buro Strakz" userId="30c91331-80fd-4795-b9c3-8b5b614d1179" providerId="ADAL" clId="{28BABB37-1AA8-4A57-ADCB-170F9CFD13A6}" dt="2025-03-26T06:15:43.314" v="1366" actId="1076"/>
          <ac:spMkLst>
            <pc:docMk/>
            <pc:sldMk cId="306655221" sldId="273"/>
            <ac:spMk id="2" creationId="{F7101205-4C13-CBE0-7BB8-2DD53393C595}"/>
          </ac:spMkLst>
        </pc:spChg>
        <pc:spChg chg="mod">
          <ac:chgData name="Suzanne Verheijden | Buro Strakz" userId="30c91331-80fd-4795-b9c3-8b5b614d1179" providerId="ADAL" clId="{28BABB37-1AA8-4A57-ADCB-170F9CFD13A6}" dt="2025-03-26T06:34:49.829" v="1753" actId="20577"/>
          <ac:spMkLst>
            <pc:docMk/>
            <pc:sldMk cId="306655221" sldId="273"/>
            <ac:spMk id="7" creationId="{50AAD430-7AFC-6A39-D04A-0D9298F18894}"/>
          </ac:spMkLst>
        </pc:spChg>
        <pc:graphicFrameChg chg="mod">
          <ac:chgData name="Suzanne Verheijden | Buro Strakz" userId="30c91331-80fd-4795-b9c3-8b5b614d1179" providerId="ADAL" clId="{28BABB37-1AA8-4A57-ADCB-170F9CFD13A6}" dt="2025-03-26T07:05:42.798" v="1754" actId="14100"/>
          <ac:graphicFrameMkLst>
            <pc:docMk/>
            <pc:sldMk cId="306655221" sldId="273"/>
            <ac:graphicFrameMk id="8" creationId="{637830B3-B146-40A7-4035-851EC4EE615D}"/>
          </ac:graphicFrameMkLst>
        </pc:graphicFrameChg>
        <pc:extLst>
          <p:ext xmlns:p="http://schemas.openxmlformats.org/presentationml/2006/main" uri="{D6D511B9-2390-475A-947B-AFAB55BFBCF1}">
            <pc226:cmChg xmlns:pc226="http://schemas.microsoft.com/office/powerpoint/2022/06/main/command" chg="mod">
              <pc226:chgData name="Suzanne Verheijden | Buro Strakz" userId="30c91331-80fd-4795-b9c3-8b5b614d1179" providerId="ADAL" clId="{28BABB37-1AA8-4A57-ADCB-170F9CFD13A6}" dt="2025-03-26T06:34:49.829" v="1753" actId="20577"/>
              <pc2:cmMkLst xmlns:pc2="http://schemas.microsoft.com/office/powerpoint/2019/9/main/command">
                <pc:docMk/>
                <pc:sldMk cId="306655221" sldId="273"/>
                <pc2:cmMk id="{61AA5C27-ACAE-D140-9DE4-1F762796C5B8}"/>
              </pc2:cmMkLst>
            </pc226:cmChg>
          </p:ext>
        </pc:extLst>
      </pc:sldChg>
      <pc:sldChg chg="modSp mod">
        <pc:chgData name="Suzanne Verheijden | Buro Strakz" userId="30c91331-80fd-4795-b9c3-8b5b614d1179" providerId="ADAL" clId="{28BABB37-1AA8-4A57-ADCB-170F9CFD13A6}" dt="2025-03-26T05:52:50.400" v="6" actId="6549"/>
        <pc:sldMkLst>
          <pc:docMk/>
          <pc:sldMk cId="2839656671" sldId="275"/>
        </pc:sldMkLst>
        <pc:spChg chg="mod">
          <ac:chgData name="Suzanne Verheijden | Buro Strakz" userId="30c91331-80fd-4795-b9c3-8b5b614d1179" providerId="ADAL" clId="{28BABB37-1AA8-4A57-ADCB-170F9CFD13A6}" dt="2025-03-26T05:52:50.400" v="6" actId="6549"/>
          <ac:spMkLst>
            <pc:docMk/>
            <pc:sldMk cId="2839656671" sldId="275"/>
            <ac:spMk id="4" creationId="{EF7B563A-2426-74DC-979B-9855BC7F4F09}"/>
          </ac:spMkLst>
        </pc:spChg>
      </pc:sldChg>
      <pc:sldChg chg="modSp mod">
        <pc:chgData name="Suzanne Verheijden | Buro Strakz" userId="30c91331-80fd-4795-b9c3-8b5b614d1179" providerId="ADAL" clId="{28BABB37-1AA8-4A57-ADCB-170F9CFD13A6}" dt="2025-03-26T06:26:47.451" v="1751" actId="255"/>
        <pc:sldMkLst>
          <pc:docMk/>
          <pc:sldMk cId="2242284078" sldId="280"/>
        </pc:sldMkLst>
        <pc:spChg chg="mod">
          <ac:chgData name="Suzanne Verheijden | Buro Strakz" userId="30c91331-80fd-4795-b9c3-8b5b614d1179" providerId="ADAL" clId="{28BABB37-1AA8-4A57-ADCB-170F9CFD13A6}" dt="2025-03-26T06:26:47.451" v="1751" actId="255"/>
          <ac:spMkLst>
            <pc:docMk/>
            <pc:sldMk cId="2242284078" sldId="280"/>
            <ac:spMk id="3" creationId="{7730AA7C-970A-D73D-9195-2788935BB736}"/>
          </ac:spMkLst>
        </pc:spChg>
      </pc:sldChg>
      <pc:sldChg chg="modSp mod">
        <pc:chgData name="Suzanne Verheijden | Buro Strakz" userId="30c91331-80fd-4795-b9c3-8b5b614d1179" providerId="ADAL" clId="{28BABB37-1AA8-4A57-ADCB-170F9CFD13A6}" dt="2025-03-26T06:02:05.155" v="239" actId="20577"/>
        <pc:sldMkLst>
          <pc:docMk/>
          <pc:sldMk cId="490903864" sldId="281"/>
        </pc:sldMkLst>
        <pc:spChg chg="mod">
          <ac:chgData name="Suzanne Verheijden | Buro Strakz" userId="30c91331-80fd-4795-b9c3-8b5b614d1179" providerId="ADAL" clId="{28BABB37-1AA8-4A57-ADCB-170F9CFD13A6}" dt="2025-03-26T06:02:05.155" v="239" actId="20577"/>
          <ac:spMkLst>
            <pc:docMk/>
            <pc:sldMk cId="490903864" sldId="281"/>
            <ac:spMk id="3" creationId="{73E6926A-0312-40B8-7B6E-326552B2DE32}"/>
          </ac:spMkLst>
        </pc:spChg>
      </pc:sldChg>
      <pc:sldChg chg="modSp mod">
        <pc:chgData name="Suzanne Verheijden | Buro Strakz" userId="30c91331-80fd-4795-b9c3-8b5b614d1179" providerId="ADAL" clId="{28BABB37-1AA8-4A57-ADCB-170F9CFD13A6}" dt="2025-03-26T05:56:30.261" v="10" actId="313"/>
        <pc:sldMkLst>
          <pc:docMk/>
          <pc:sldMk cId="1395238728" sldId="282"/>
        </pc:sldMkLst>
        <pc:spChg chg="mod">
          <ac:chgData name="Suzanne Verheijden | Buro Strakz" userId="30c91331-80fd-4795-b9c3-8b5b614d1179" providerId="ADAL" clId="{28BABB37-1AA8-4A57-ADCB-170F9CFD13A6}" dt="2025-03-26T05:56:30.261" v="10" actId="313"/>
          <ac:spMkLst>
            <pc:docMk/>
            <pc:sldMk cId="1395238728" sldId="282"/>
            <ac:spMk id="5" creationId="{A7252F6E-E3B3-1D60-FD1A-BD5271BE3557}"/>
          </ac:spMkLst>
        </pc:spChg>
      </pc:sldChg>
    </pc:docChg>
  </pc:docChgLst>
  <pc:docChgLst>
    <pc:chgData name="Zantvoord, Jet" userId="cb6847d8-d527-4fbe-8064-097be8bd8926" providerId="ADAL" clId="{F7BCD644-38E0-0E40-9BD7-AECA00EF3DE8}"/>
    <pc:docChg chg="custSel modSld">
      <pc:chgData name="Zantvoord, Jet" userId="cb6847d8-d527-4fbe-8064-097be8bd8926" providerId="ADAL" clId="{F7BCD644-38E0-0E40-9BD7-AECA00EF3DE8}" dt="2025-04-04T08:52:01.641" v="44" actId="27636"/>
      <pc:docMkLst>
        <pc:docMk/>
      </pc:docMkLst>
      <pc:sldChg chg="modSp mod">
        <pc:chgData name="Zantvoord, Jet" userId="cb6847d8-d527-4fbe-8064-097be8bd8926" providerId="ADAL" clId="{F7BCD644-38E0-0E40-9BD7-AECA00EF3DE8}" dt="2025-04-04T08:52:01.641" v="44" actId="27636"/>
        <pc:sldMkLst>
          <pc:docMk/>
          <pc:sldMk cId="2754384257" sldId="278"/>
        </pc:sldMkLst>
        <pc:spChg chg="mod">
          <ac:chgData name="Zantvoord, Jet" userId="cb6847d8-d527-4fbe-8064-097be8bd8926" providerId="ADAL" clId="{F7BCD644-38E0-0E40-9BD7-AECA00EF3DE8}" dt="2025-04-04T08:52:01.641" v="44" actId="27636"/>
          <ac:spMkLst>
            <pc:docMk/>
            <pc:sldMk cId="2754384257" sldId="278"/>
            <ac:spMk id="3" creationId="{6B799CCE-2BFE-824E-A8F5-051596E3F006}"/>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werkblad.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werkblad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werkblad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werkblad11.xlsx"/><Relationship Id="rId2" Type="http://schemas.microsoft.com/office/2011/relationships/chartColorStyle" Target="colors12.xml"/><Relationship Id="rId1" Type="http://schemas.microsoft.com/office/2011/relationships/chartStyle" Target="style12.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werkblad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werkblad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werkblad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werkblad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werkblad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werkblad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werkblad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werkblad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dirty="0" err="1">
                <a:latin typeface="+mj-lt"/>
              </a:rPr>
              <a:t>Functieverdeling</a:t>
            </a:r>
            <a:r>
              <a:rPr lang="en-US" sz="1600" dirty="0"/>
              <a:t> </a:t>
            </a:r>
            <a:r>
              <a:rPr lang="en-US" sz="1600" dirty="0" err="1"/>
              <a:t>digitale</a:t>
            </a:r>
            <a:r>
              <a:rPr lang="en-US" sz="1600" dirty="0"/>
              <a:t> </a:t>
            </a:r>
            <a:r>
              <a:rPr lang="en-US" sz="1600" dirty="0" err="1"/>
              <a:t>vragenlijst</a:t>
            </a:r>
            <a:endParaRPr lang="en-US" sz="1600" dirty="0"/>
          </a:p>
        </c:rich>
      </c:tx>
      <c:layout>
        <c:manualLayout>
          <c:xMode val="edge"/>
          <c:yMode val="edge"/>
          <c:x val="0.18068493526967402"/>
          <c:y val="8.3444615477333561E-2"/>
        </c:manualLayout>
      </c:layout>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Blad1!$B$1</c:f>
              <c:strCache>
                <c:ptCount val="1"/>
                <c:pt idx="0">
                  <c:v>Functie</c:v>
                </c:pt>
              </c:strCache>
            </c:strRef>
          </c:tx>
          <c:dPt>
            <c:idx val="0"/>
            <c:bubble3D val="0"/>
            <c:spPr>
              <a:solidFill>
                <a:schemeClr val="accent3">
                  <a:tint val="50000"/>
                </a:schemeClr>
              </a:solidFill>
              <a:ln w="19050">
                <a:solidFill>
                  <a:schemeClr val="lt1"/>
                </a:solidFill>
              </a:ln>
              <a:effectLst/>
            </c:spPr>
            <c:extLst>
              <c:ext xmlns:c16="http://schemas.microsoft.com/office/drawing/2014/chart" uri="{C3380CC4-5D6E-409C-BE32-E72D297353CC}">
                <c16:uniqueId val="{00000001-9156-0D42-ACCF-27E352326821}"/>
              </c:ext>
            </c:extLst>
          </c:dPt>
          <c:dPt>
            <c:idx val="1"/>
            <c:bubble3D val="0"/>
            <c:spPr>
              <a:solidFill>
                <a:schemeClr val="accent3">
                  <a:tint val="70000"/>
                </a:schemeClr>
              </a:solidFill>
              <a:ln w="19050">
                <a:solidFill>
                  <a:schemeClr val="lt1"/>
                </a:solidFill>
              </a:ln>
              <a:effectLst/>
            </c:spPr>
            <c:extLst>
              <c:ext xmlns:c16="http://schemas.microsoft.com/office/drawing/2014/chart" uri="{C3380CC4-5D6E-409C-BE32-E72D297353CC}">
                <c16:uniqueId val="{00000003-9156-0D42-ACCF-27E352326821}"/>
              </c:ext>
            </c:extLst>
          </c:dPt>
          <c:dPt>
            <c:idx val="2"/>
            <c:bubble3D val="0"/>
            <c:spPr>
              <a:solidFill>
                <a:schemeClr val="accent3">
                  <a:tint val="90000"/>
                </a:schemeClr>
              </a:solidFill>
              <a:ln w="19050">
                <a:solidFill>
                  <a:schemeClr val="lt1"/>
                </a:solidFill>
              </a:ln>
              <a:effectLst/>
            </c:spPr>
            <c:extLst>
              <c:ext xmlns:c16="http://schemas.microsoft.com/office/drawing/2014/chart" uri="{C3380CC4-5D6E-409C-BE32-E72D297353CC}">
                <c16:uniqueId val="{00000005-9156-0D42-ACCF-27E352326821}"/>
              </c:ext>
            </c:extLst>
          </c:dPt>
          <c:dPt>
            <c:idx val="3"/>
            <c:bubble3D val="0"/>
            <c:spPr>
              <a:solidFill>
                <a:schemeClr val="accent3">
                  <a:shade val="90000"/>
                </a:schemeClr>
              </a:solidFill>
              <a:ln w="19050">
                <a:solidFill>
                  <a:schemeClr val="lt1"/>
                </a:solidFill>
              </a:ln>
              <a:effectLst/>
            </c:spPr>
            <c:extLst>
              <c:ext xmlns:c16="http://schemas.microsoft.com/office/drawing/2014/chart" uri="{C3380CC4-5D6E-409C-BE32-E72D297353CC}">
                <c16:uniqueId val="{00000007-9156-0D42-ACCF-27E352326821}"/>
              </c:ext>
            </c:extLst>
          </c:dPt>
          <c:dPt>
            <c:idx val="4"/>
            <c:bubble3D val="0"/>
            <c:spPr>
              <a:solidFill>
                <a:schemeClr val="accent3">
                  <a:shade val="70000"/>
                </a:schemeClr>
              </a:solidFill>
              <a:ln w="19050">
                <a:solidFill>
                  <a:schemeClr val="lt1"/>
                </a:solidFill>
              </a:ln>
              <a:effectLst/>
            </c:spPr>
            <c:extLst>
              <c:ext xmlns:c16="http://schemas.microsoft.com/office/drawing/2014/chart" uri="{C3380CC4-5D6E-409C-BE32-E72D297353CC}">
                <c16:uniqueId val="{00000009-9156-0D42-ACCF-27E352326821}"/>
              </c:ext>
            </c:extLst>
          </c:dPt>
          <c:dPt>
            <c:idx val="5"/>
            <c:bubble3D val="0"/>
            <c:spPr>
              <a:solidFill>
                <a:schemeClr val="accent3">
                  <a:shade val="50000"/>
                </a:schemeClr>
              </a:solidFill>
              <a:ln w="19050">
                <a:solidFill>
                  <a:schemeClr val="lt1"/>
                </a:solidFill>
              </a:ln>
              <a:effectLst/>
            </c:spPr>
            <c:extLst>
              <c:ext xmlns:c16="http://schemas.microsoft.com/office/drawing/2014/chart" uri="{C3380CC4-5D6E-409C-BE32-E72D297353CC}">
                <c16:uniqueId val="{0000000B-9156-0D42-ACCF-27E352326821}"/>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nl-NL"/>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Blad1!$A$2:$A$7</c:f>
              <c:strCache>
                <c:ptCount val="6"/>
                <c:pt idx="0">
                  <c:v>Arts</c:v>
                </c:pt>
                <c:pt idx="1">
                  <c:v>Verpleegkundige</c:v>
                </c:pt>
                <c:pt idx="2">
                  <c:v>Verpleegkundig specialist</c:v>
                </c:pt>
                <c:pt idx="3">
                  <c:v>Paramedicus</c:v>
                </c:pt>
                <c:pt idx="4">
                  <c:v>Doktersassistent</c:v>
                </c:pt>
                <c:pt idx="5">
                  <c:v>Teammanager</c:v>
                </c:pt>
              </c:strCache>
            </c:strRef>
          </c:cat>
          <c:val>
            <c:numRef>
              <c:f>Blad1!$B$2:$B$7</c:f>
              <c:numCache>
                <c:formatCode>General</c:formatCode>
                <c:ptCount val="6"/>
                <c:pt idx="0">
                  <c:v>25</c:v>
                </c:pt>
                <c:pt idx="1">
                  <c:v>40</c:v>
                </c:pt>
                <c:pt idx="2">
                  <c:v>8</c:v>
                </c:pt>
                <c:pt idx="3">
                  <c:v>4</c:v>
                </c:pt>
                <c:pt idx="4">
                  <c:v>4</c:v>
                </c:pt>
                <c:pt idx="5">
                  <c:v>19</c:v>
                </c:pt>
              </c:numCache>
            </c:numRef>
          </c:val>
          <c:extLst>
            <c:ext xmlns:c16="http://schemas.microsoft.com/office/drawing/2014/chart" uri="{C3380CC4-5D6E-409C-BE32-E72D297353CC}">
              <c16:uniqueId val="{00000000-83A3-5441-BBC3-9AE19D2DEC4C}"/>
            </c:ext>
          </c:extLst>
        </c:ser>
        <c:dLbls>
          <c:showLegendKey val="0"/>
          <c:showVal val="0"/>
          <c:showCatName val="0"/>
          <c:showSerName val="0"/>
          <c:showPercent val="1"/>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nl-NL"/>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Blad1!$B$1</c:f>
              <c:strCache>
                <c:ptCount val="1"/>
                <c:pt idx="0">
                  <c:v>Verpleegkundigen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nl-N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Blad1!$A$2:$A$14</c:f>
              <c:strCache>
                <c:ptCount val="13"/>
                <c:pt idx="0">
                  <c:v>Gebrek aan tijd</c:v>
                </c:pt>
                <c:pt idx="1">
                  <c:v>Gebrek aan begeleiding of training</c:v>
                </c:pt>
                <c:pt idx="2">
                  <c:v>Geen mentale ruimte voor verandering</c:v>
                </c:pt>
                <c:pt idx="3">
                  <c:v>Gebrek aan toegevoegde waarde</c:v>
                </c:pt>
                <c:pt idx="4">
                  <c:v>Innovaties verhogen werkdruk</c:v>
                </c:pt>
                <c:pt idx="5">
                  <c:v>Niet alle veranderingen noodzakelijk</c:v>
                </c:pt>
                <c:pt idx="6">
                  <c:v>Gebrekkige communicatie over innovatie</c:v>
                </c:pt>
                <c:pt idx="7">
                  <c:v>Gebrek aan vertrouwen in succes</c:v>
                </c:pt>
                <c:pt idx="8">
                  <c:v>Onzekerheid over verwachtingen</c:v>
                </c:pt>
                <c:pt idx="9">
                  <c:v>Onvoldoende ondersteuning leidinggevende/management</c:v>
                </c:pt>
                <c:pt idx="10">
                  <c:v>Angst om fouten te maken</c:v>
                </c:pt>
                <c:pt idx="11">
                  <c:v>Weerstand van patiënten</c:v>
                </c:pt>
                <c:pt idx="12">
                  <c:v>Digitale vaardigheden</c:v>
                </c:pt>
              </c:strCache>
            </c:strRef>
          </c:cat>
          <c:val>
            <c:numRef>
              <c:f>Blad1!$B$2:$B$14</c:f>
              <c:numCache>
                <c:formatCode>0%</c:formatCode>
                <c:ptCount val="13"/>
                <c:pt idx="0">
                  <c:v>0.69565217391304346</c:v>
                </c:pt>
                <c:pt idx="1">
                  <c:v>0.33333333333333331</c:v>
                </c:pt>
                <c:pt idx="2">
                  <c:v>0.20289855072463769</c:v>
                </c:pt>
                <c:pt idx="3">
                  <c:v>0.13043478260869565</c:v>
                </c:pt>
                <c:pt idx="4">
                  <c:v>0.18840579710144928</c:v>
                </c:pt>
                <c:pt idx="5">
                  <c:v>0.2318840579710145</c:v>
                </c:pt>
                <c:pt idx="6">
                  <c:v>0.27536231884057971</c:v>
                </c:pt>
                <c:pt idx="7">
                  <c:v>0.10144927536231885</c:v>
                </c:pt>
                <c:pt idx="8">
                  <c:v>0.2318840579710145</c:v>
                </c:pt>
                <c:pt idx="9">
                  <c:v>7.2463768115942032E-2</c:v>
                </c:pt>
                <c:pt idx="10">
                  <c:v>5.7971014492753624E-2</c:v>
                </c:pt>
                <c:pt idx="11">
                  <c:v>7.2463768115942032E-2</c:v>
                </c:pt>
                <c:pt idx="12">
                  <c:v>7.2463768115942032E-2</c:v>
                </c:pt>
              </c:numCache>
            </c:numRef>
          </c:val>
          <c:extLst>
            <c:ext xmlns:c16="http://schemas.microsoft.com/office/drawing/2014/chart" uri="{C3380CC4-5D6E-409C-BE32-E72D297353CC}">
              <c16:uniqueId val="{00000000-8676-3042-A679-44150E787E86}"/>
            </c:ext>
          </c:extLst>
        </c:ser>
        <c:ser>
          <c:idx val="1"/>
          <c:order val="1"/>
          <c:tx>
            <c:strRef>
              <c:f>Blad1!$C$1</c:f>
              <c:strCache>
                <c:ptCount val="1"/>
                <c:pt idx="0">
                  <c:v>Artsen</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nl-N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Blad1!$A$2:$A$14</c:f>
              <c:strCache>
                <c:ptCount val="13"/>
                <c:pt idx="0">
                  <c:v>Gebrek aan tijd</c:v>
                </c:pt>
                <c:pt idx="1">
                  <c:v>Gebrek aan begeleiding of training</c:v>
                </c:pt>
                <c:pt idx="2">
                  <c:v>Geen mentale ruimte voor verandering</c:v>
                </c:pt>
                <c:pt idx="3">
                  <c:v>Gebrek aan toegevoegde waarde</c:v>
                </c:pt>
                <c:pt idx="4">
                  <c:v>Innovaties verhogen werkdruk</c:v>
                </c:pt>
                <c:pt idx="5">
                  <c:v>Niet alle veranderingen noodzakelijk</c:v>
                </c:pt>
                <c:pt idx="6">
                  <c:v>Gebrekkige communicatie over innovatie</c:v>
                </c:pt>
                <c:pt idx="7">
                  <c:v>Gebrek aan vertrouwen in succes</c:v>
                </c:pt>
                <c:pt idx="8">
                  <c:v>Onzekerheid over verwachtingen</c:v>
                </c:pt>
                <c:pt idx="9">
                  <c:v>Onvoldoende ondersteuning leidinggevende/management</c:v>
                </c:pt>
                <c:pt idx="10">
                  <c:v>Angst om fouten te maken</c:v>
                </c:pt>
                <c:pt idx="11">
                  <c:v>Weerstand van patiënten</c:v>
                </c:pt>
                <c:pt idx="12">
                  <c:v>Digitale vaardigheden</c:v>
                </c:pt>
              </c:strCache>
            </c:strRef>
          </c:cat>
          <c:val>
            <c:numRef>
              <c:f>Blad1!$C$2:$C$14</c:f>
              <c:numCache>
                <c:formatCode>0%</c:formatCode>
                <c:ptCount val="13"/>
                <c:pt idx="0">
                  <c:v>0.74285714285714288</c:v>
                </c:pt>
                <c:pt idx="1">
                  <c:v>0.34285714285714286</c:v>
                </c:pt>
                <c:pt idx="2">
                  <c:v>5.7142857142857141E-2</c:v>
                </c:pt>
                <c:pt idx="3">
                  <c:v>8.5714285714285715E-2</c:v>
                </c:pt>
                <c:pt idx="4">
                  <c:v>0.17142857142857143</c:v>
                </c:pt>
                <c:pt idx="5">
                  <c:v>0.14285714285714285</c:v>
                </c:pt>
                <c:pt idx="6">
                  <c:v>0.22857142857142856</c:v>
                </c:pt>
                <c:pt idx="7">
                  <c:v>0</c:v>
                </c:pt>
                <c:pt idx="8">
                  <c:v>0</c:v>
                </c:pt>
                <c:pt idx="9">
                  <c:v>0.14285714285714285</c:v>
                </c:pt>
                <c:pt idx="10">
                  <c:v>5.7142857142857141E-2</c:v>
                </c:pt>
                <c:pt idx="11">
                  <c:v>0</c:v>
                </c:pt>
                <c:pt idx="12">
                  <c:v>0.11428571428571428</c:v>
                </c:pt>
              </c:numCache>
            </c:numRef>
          </c:val>
          <c:extLst>
            <c:ext xmlns:c16="http://schemas.microsoft.com/office/drawing/2014/chart" uri="{C3380CC4-5D6E-409C-BE32-E72D297353CC}">
              <c16:uniqueId val="{00000001-8676-3042-A679-44150E787E86}"/>
            </c:ext>
          </c:extLst>
        </c:ser>
        <c:ser>
          <c:idx val="2"/>
          <c:order val="2"/>
          <c:tx>
            <c:strRef>
              <c:f>Blad1!$D$1</c:f>
              <c:strCache>
                <c:ptCount val="1"/>
                <c:pt idx="0">
                  <c:v>Zorgprofessionals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nl-N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Blad1!$A$2:$A$14</c:f>
              <c:strCache>
                <c:ptCount val="13"/>
                <c:pt idx="0">
                  <c:v>Gebrek aan tijd</c:v>
                </c:pt>
                <c:pt idx="1">
                  <c:v>Gebrek aan begeleiding of training</c:v>
                </c:pt>
                <c:pt idx="2">
                  <c:v>Geen mentale ruimte voor verandering</c:v>
                </c:pt>
                <c:pt idx="3">
                  <c:v>Gebrek aan toegevoegde waarde</c:v>
                </c:pt>
                <c:pt idx="4">
                  <c:v>Innovaties verhogen werkdruk</c:v>
                </c:pt>
                <c:pt idx="5">
                  <c:v>Niet alle veranderingen noodzakelijk</c:v>
                </c:pt>
                <c:pt idx="6">
                  <c:v>Gebrekkige communicatie over innovatie</c:v>
                </c:pt>
                <c:pt idx="7">
                  <c:v>Gebrek aan vertrouwen in succes</c:v>
                </c:pt>
                <c:pt idx="8">
                  <c:v>Onzekerheid over verwachtingen</c:v>
                </c:pt>
                <c:pt idx="9">
                  <c:v>Onvoldoende ondersteuning leidinggevende/management</c:v>
                </c:pt>
                <c:pt idx="10">
                  <c:v>Angst om fouten te maken</c:v>
                </c:pt>
                <c:pt idx="11">
                  <c:v>Weerstand van patiënten</c:v>
                </c:pt>
                <c:pt idx="12">
                  <c:v>Digitale vaardigheden</c:v>
                </c:pt>
              </c:strCache>
            </c:strRef>
          </c:cat>
          <c:val>
            <c:numRef>
              <c:f>Blad1!$D$2:$D$14</c:f>
              <c:numCache>
                <c:formatCode>0%</c:formatCode>
                <c:ptCount val="13"/>
                <c:pt idx="0">
                  <c:v>0.71</c:v>
                </c:pt>
                <c:pt idx="1">
                  <c:v>0.33</c:v>
                </c:pt>
                <c:pt idx="2">
                  <c:v>0.14000000000000001</c:v>
                </c:pt>
                <c:pt idx="3">
                  <c:v>0.13</c:v>
                </c:pt>
                <c:pt idx="4">
                  <c:v>0.18</c:v>
                </c:pt>
                <c:pt idx="5">
                  <c:v>0.2</c:v>
                </c:pt>
                <c:pt idx="6">
                  <c:v>0.26</c:v>
                </c:pt>
                <c:pt idx="7">
                  <c:v>0.06</c:v>
                </c:pt>
                <c:pt idx="8">
                  <c:v>0.17</c:v>
                </c:pt>
                <c:pt idx="9">
                  <c:v>0.1</c:v>
                </c:pt>
                <c:pt idx="10">
                  <c:v>0.06</c:v>
                </c:pt>
                <c:pt idx="11">
                  <c:v>0.06</c:v>
                </c:pt>
                <c:pt idx="12">
                  <c:v>0.1</c:v>
                </c:pt>
              </c:numCache>
            </c:numRef>
          </c:val>
          <c:extLst>
            <c:ext xmlns:c16="http://schemas.microsoft.com/office/drawing/2014/chart" uri="{C3380CC4-5D6E-409C-BE32-E72D297353CC}">
              <c16:uniqueId val="{00000000-E4DD-8C45-9CE4-C93D15C5AED8}"/>
            </c:ext>
          </c:extLst>
        </c:ser>
        <c:dLbls>
          <c:showLegendKey val="0"/>
          <c:showVal val="1"/>
          <c:showCatName val="0"/>
          <c:showSerName val="0"/>
          <c:showPercent val="0"/>
          <c:showBubbleSize val="0"/>
        </c:dLbls>
        <c:gapWidth val="75"/>
        <c:axId val="2138975392"/>
        <c:axId val="2138983472"/>
      </c:barChart>
      <c:catAx>
        <c:axId val="213897539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crossAx val="2138983472"/>
        <c:crosses val="autoZero"/>
        <c:auto val="1"/>
        <c:lblAlgn val="ctr"/>
        <c:lblOffset val="100"/>
        <c:noMultiLvlLbl val="0"/>
      </c:catAx>
      <c:valAx>
        <c:axId val="2138983472"/>
        <c:scaling>
          <c:orientation val="minMax"/>
        </c:scaling>
        <c:delete val="1"/>
        <c:axPos val="b"/>
        <c:numFmt formatCode="0%" sourceLinked="1"/>
        <c:majorTickMark val="none"/>
        <c:minorTickMark val="none"/>
        <c:tickLblPos val="nextTo"/>
        <c:crossAx val="21389753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nl-NL"/>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Blad1!$B$1</c:f>
              <c:strCache>
                <c:ptCount val="1"/>
                <c:pt idx="0">
                  <c:v>Zorgprofessionals </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nl-N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Blad1!$A$2:$A$13</c:f>
              <c:strCache>
                <c:ptCount val="12"/>
                <c:pt idx="0">
                  <c:v>Zelf beter op de hoogte zijn</c:v>
                </c:pt>
                <c:pt idx="1">
                  <c:v>Het team uitnodigen voor ideeën</c:v>
                </c:pt>
                <c:pt idx="2">
                  <c:v>De visie vertalen naar afdeling</c:v>
                </c:pt>
                <c:pt idx="3">
                  <c:v>Succesverhalen delen</c:v>
                </c:pt>
                <c:pt idx="4">
                  <c:v>Team informeren over ontwikkelingen</c:v>
                </c:pt>
                <c:pt idx="5">
                  <c:v>Meer tijd vrijmaken</c:v>
                </c:pt>
                <c:pt idx="6">
                  <c:v>Meer trainingen aanbieden</c:v>
                </c:pt>
                <c:pt idx="7">
                  <c:v>Meer inspraak geven</c:v>
                </c:pt>
                <c:pt idx="8">
                  <c:v>Toegevoegde waarde uitleggen</c:v>
                </c:pt>
                <c:pt idx="9">
                  <c:v>Innovaties in 1:1 gesprekken</c:v>
                </c:pt>
                <c:pt idx="10">
                  <c:v>Strakker sturen op gebruik</c:v>
                </c:pt>
                <c:pt idx="11">
                  <c:v>Open staan voor nieuwe ideeën</c:v>
                </c:pt>
              </c:strCache>
            </c:strRef>
          </c:cat>
          <c:val>
            <c:numRef>
              <c:f>Blad1!$B$2:$B$13</c:f>
              <c:numCache>
                <c:formatCode>0%</c:formatCode>
                <c:ptCount val="12"/>
                <c:pt idx="0">
                  <c:v>0.4</c:v>
                </c:pt>
                <c:pt idx="1">
                  <c:v>0.37</c:v>
                </c:pt>
                <c:pt idx="2">
                  <c:v>0.37</c:v>
                </c:pt>
                <c:pt idx="3">
                  <c:v>0.43</c:v>
                </c:pt>
                <c:pt idx="4">
                  <c:v>0.56999999999999995</c:v>
                </c:pt>
                <c:pt idx="5">
                  <c:v>0.43</c:v>
                </c:pt>
                <c:pt idx="6">
                  <c:v>0.34</c:v>
                </c:pt>
                <c:pt idx="7">
                  <c:v>0.25</c:v>
                </c:pt>
                <c:pt idx="8">
                  <c:v>0.25</c:v>
                </c:pt>
                <c:pt idx="9">
                  <c:v>0.14000000000000001</c:v>
                </c:pt>
                <c:pt idx="10">
                  <c:v>0.36</c:v>
                </c:pt>
                <c:pt idx="11">
                  <c:v>0.23</c:v>
                </c:pt>
              </c:numCache>
            </c:numRef>
          </c:val>
          <c:extLst>
            <c:ext xmlns:c16="http://schemas.microsoft.com/office/drawing/2014/chart" uri="{C3380CC4-5D6E-409C-BE32-E72D297353CC}">
              <c16:uniqueId val="{00000000-D6B3-3D46-8461-39DB359BBEA6}"/>
            </c:ext>
          </c:extLst>
        </c:ser>
        <c:ser>
          <c:idx val="1"/>
          <c:order val="1"/>
          <c:tx>
            <c:strRef>
              <c:f>Blad1!$C$1</c:f>
              <c:strCache>
                <c:ptCount val="1"/>
                <c:pt idx="0">
                  <c:v>Teammanagers </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nl-N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Blad1!$A$2:$A$13</c:f>
              <c:strCache>
                <c:ptCount val="12"/>
                <c:pt idx="0">
                  <c:v>Zelf beter op de hoogte zijn</c:v>
                </c:pt>
                <c:pt idx="1">
                  <c:v>Het team uitnodigen voor ideeën</c:v>
                </c:pt>
                <c:pt idx="2">
                  <c:v>De visie vertalen naar afdeling</c:v>
                </c:pt>
                <c:pt idx="3">
                  <c:v>Succesverhalen delen</c:v>
                </c:pt>
                <c:pt idx="4">
                  <c:v>Team informeren over ontwikkelingen</c:v>
                </c:pt>
                <c:pt idx="5">
                  <c:v>Meer tijd vrijmaken</c:v>
                </c:pt>
                <c:pt idx="6">
                  <c:v>Meer trainingen aanbieden</c:v>
                </c:pt>
                <c:pt idx="7">
                  <c:v>Meer inspraak geven</c:v>
                </c:pt>
                <c:pt idx="8">
                  <c:v>Toegevoegde waarde uitleggen</c:v>
                </c:pt>
                <c:pt idx="9">
                  <c:v>Innovaties in 1:1 gesprekken</c:v>
                </c:pt>
                <c:pt idx="10">
                  <c:v>Strakker sturen op gebruik</c:v>
                </c:pt>
                <c:pt idx="11">
                  <c:v>Open staan voor nieuwe ideeën</c:v>
                </c:pt>
              </c:strCache>
            </c:strRef>
          </c:cat>
          <c:val>
            <c:numRef>
              <c:f>Blad1!$C$2:$C$13</c:f>
              <c:numCache>
                <c:formatCode>0%</c:formatCode>
                <c:ptCount val="12"/>
                <c:pt idx="0">
                  <c:v>0.67</c:v>
                </c:pt>
                <c:pt idx="1">
                  <c:v>0.56000000000000005</c:v>
                </c:pt>
                <c:pt idx="2">
                  <c:v>0.44</c:v>
                </c:pt>
                <c:pt idx="3">
                  <c:v>0.37</c:v>
                </c:pt>
                <c:pt idx="4">
                  <c:v>0.33</c:v>
                </c:pt>
                <c:pt idx="5">
                  <c:v>0.26</c:v>
                </c:pt>
                <c:pt idx="6">
                  <c:v>0.22</c:v>
                </c:pt>
                <c:pt idx="7">
                  <c:v>0.22</c:v>
                </c:pt>
                <c:pt idx="8">
                  <c:v>0.19</c:v>
                </c:pt>
                <c:pt idx="9">
                  <c:v>0.15</c:v>
                </c:pt>
                <c:pt idx="10">
                  <c:v>0.11</c:v>
                </c:pt>
                <c:pt idx="11">
                  <c:v>7.0000000000000007E-2</c:v>
                </c:pt>
              </c:numCache>
            </c:numRef>
          </c:val>
          <c:extLst>
            <c:ext xmlns:c16="http://schemas.microsoft.com/office/drawing/2014/chart" uri="{C3380CC4-5D6E-409C-BE32-E72D297353CC}">
              <c16:uniqueId val="{00000001-D6B3-3D46-8461-39DB359BBEA6}"/>
            </c:ext>
          </c:extLst>
        </c:ser>
        <c:dLbls>
          <c:showLegendKey val="0"/>
          <c:showVal val="1"/>
          <c:showCatName val="0"/>
          <c:showSerName val="0"/>
          <c:showPercent val="0"/>
          <c:showBubbleSize val="0"/>
        </c:dLbls>
        <c:gapWidth val="75"/>
        <c:axId val="74149567"/>
        <c:axId val="74151279"/>
      </c:barChart>
      <c:catAx>
        <c:axId val="74149567"/>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crossAx val="74151279"/>
        <c:crosses val="autoZero"/>
        <c:auto val="1"/>
        <c:lblAlgn val="ctr"/>
        <c:lblOffset val="100"/>
        <c:noMultiLvlLbl val="0"/>
      </c:catAx>
      <c:valAx>
        <c:axId val="74151279"/>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crossAx val="7414956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nl-NL"/>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Blad1!$B$1</c:f>
              <c:strCache>
                <c:ptCount val="1"/>
                <c:pt idx="0">
                  <c:v>Verpleegkundigen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nl-N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Blad1!$A$2:$A$13</c:f>
              <c:strCache>
                <c:ptCount val="12"/>
                <c:pt idx="0">
                  <c:v>Zelf beter op de hoogte zijn</c:v>
                </c:pt>
                <c:pt idx="1">
                  <c:v>Het team uitnodigen voor ideeën</c:v>
                </c:pt>
                <c:pt idx="2">
                  <c:v>De visie vertalen naar afdeling</c:v>
                </c:pt>
                <c:pt idx="3">
                  <c:v>Succesverhalen delen</c:v>
                </c:pt>
                <c:pt idx="4">
                  <c:v>Team informeren over ontwikkelingen</c:v>
                </c:pt>
                <c:pt idx="5">
                  <c:v>Meer tijd vrijmaken</c:v>
                </c:pt>
                <c:pt idx="6">
                  <c:v>Meer trainingen aanbieden</c:v>
                </c:pt>
                <c:pt idx="7">
                  <c:v>Meer inspraak geven</c:v>
                </c:pt>
                <c:pt idx="8">
                  <c:v>Toegevoegde waarde uitleggen</c:v>
                </c:pt>
                <c:pt idx="9">
                  <c:v>Innovaties in 1:1 gesprekken</c:v>
                </c:pt>
                <c:pt idx="10">
                  <c:v>Strakker sturen op gebruik</c:v>
                </c:pt>
                <c:pt idx="11">
                  <c:v>Open staan voor nieuwe ideeën</c:v>
                </c:pt>
              </c:strCache>
            </c:strRef>
          </c:cat>
          <c:val>
            <c:numRef>
              <c:f>Blad1!$B$2:$B$13</c:f>
              <c:numCache>
                <c:formatCode>0%</c:formatCode>
                <c:ptCount val="12"/>
                <c:pt idx="0">
                  <c:v>0.42</c:v>
                </c:pt>
                <c:pt idx="1">
                  <c:v>0.4</c:v>
                </c:pt>
                <c:pt idx="2">
                  <c:v>0.36</c:v>
                </c:pt>
                <c:pt idx="3">
                  <c:v>0.44</c:v>
                </c:pt>
                <c:pt idx="4">
                  <c:v>0.57999999999999996</c:v>
                </c:pt>
                <c:pt idx="5">
                  <c:v>0.44</c:v>
                </c:pt>
                <c:pt idx="6">
                  <c:v>0.36</c:v>
                </c:pt>
                <c:pt idx="7">
                  <c:v>0.28999999999999998</c:v>
                </c:pt>
                <c:pt idx="8">
                  <c:v>0.22</c:v>
                </c:pt>
                <c:pt idx="9">
                  <c:v>0.17</c:v>
                </c:pt>
                <c:pt idx="10">
                  <c:v>0.4</c:v>
                </c:pt>
                <c:pt idx="11">
                  <c:v>0.23</c:v>
                </c:pt>
              </c:numCache>
            </c:numRef>
          </c:val>
          <c:extLst>
            <c:ext xmlns:c16="http://schemas.microsoft.com/office/drawing/2014/chart" uri="{C3380CC4-5D6E-409C-BE32-E72D297353CC}">
              <c16:uniqueId val="{00000000-D6B3-3D46-8461-39DB359BBEA6}"/>
            </c:ext>
          </c:extLst>
        </c:ser>
        <c:ser>
          <c:idx val="1"/>
          <c:order val="1"/>
          <c:tx>
            <c:strRef>
              <c:f>Blad1!$C$1</c:f>
              <c:strCache>
                <c:ptCount val="1"/>
                <c:pt idx="0">
                  <c:v>Arts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nl-N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Blad1!$A$2:$A$13</c:f>
              <c:strCache>
                <c:ptCount val="12"/>
                <c:pt idx="0">
                  <c:v>Zelf beter op de hoogte zijn</c:v>
                </c:pt>
                <c:pt idx="1">
                  <c:v>Het team uitnodigen voor ideeën</c:v>
                </c:pt>
                <c:pt idx="2">
                  <c:v>De visie vertalen naar afdeling</c:v>
                </c:pt>
                <c:pt idx="3">
                  <c:v>Succesverhalen delen</c:v>
                </c:pt>
                <c:pt idx="4">
                  <c:v>Team informeren over ontwikkelingen</c:v>
                </c:pt>
                <c:pt idx="5">
                  <c:v>Meer tijd vrijmaken</c:v>
                </c:pt>
                <c:pt idx="6">
                  <c:v>Meer trainingen aanbieden</c:v>
                </c:pt>
                <c:pt idx="7">
                  <c:v>Meer inspraak geven</c:v>
                </c:pt>
                <c:pt idx="8">
                  <c:v>Toegevoegde waarde uitleggen</c:v>
                </c:pt>
                <c:pt idx="9">
                  <c:v>Innovaties in 1:1 gesprekken</c:v>
                </c:pt>
                <c:pt idx="10">
                  <c:v>Strakker sturen op gebruik</c:v>
                </c:pt>
                <c:pt idx="11">
                  <c:v>Open staan voor nieuwe ideeën</c:v>
                </c:pt>
              </c:strCache>
            </c:strRef>
          </c:cat>
          <c:val>
            <c:numRef>
              <c:f>Blad1!$C$2:$C$13</c:f>
              <c:numCache>
                <c:formatCode>0%</c:formatCode>
                <c:ptCount val="12"/>
                <c:pt idx="0">
                  <c:v>0.37</c:v>
                </c:pt>
                <c:pt idx="1">
                  <c:v>0.34</c:v>
                </c:pt>
                <c:pt idx="2">
                  <c:v>0.4</c:v>
                </c:pt>
                <c:pt idx="3">
                  <c:v>0.4</c:v>
                </c:pt>
                <c:pt idx="4">
                  <c:v>0.54</c:v>
                </c:pt>
                <c:pt idx="5">
                  <c:v>0.4</c:v>
                </c:pt>
                <c:pt idx="6">
                  <c:v>0.31</c:v>
                </c:pt>
                <c:pt idx="7">
                  <c:v>0.17</c:v>
                </c:pt>
                <c:pt idx="8">
                  <c:v>0.31</c:v>
                </c:pt>
                <c:pt idx="9">
                  <c:v>0.09</c:v>
                </c:pt>
                <c:pt idx="10">
                  <c:v>0.28999999999999998</c:v>
                </c:pt>
                <c:pt idx="11">
                  <c:v>0.23</c:v>
                </c:pt>
              </c:numCache>
            </c:numRef>
          </c:val>
          <c:extLst>
            <c:ext xmlns:c16="http://schemas.microsoft.com/office/drawing/2014/chart" uri="{C3380CC4-5D6E-409C-BE32-E72D297353CC}">
              <c16:uniqueId val="{00000001-D6B3-3D46-8461-39DB359BBEA6}"/>
            </c:ext>
          </c:extLst>
        </c:ser>
        <c:ser>
          <c:idx val="2"/>
          <c:order val="2"/>
          <c:tx>
            <c:strRef>
              <c:f>Blad1!$D$1</c:f>
              <c:strCache>
                <c:ptCount val="1"/>
                <c:pt idx="0">
                  <c:v>Zorgprofessionals </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nl-N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Blad1!$A$2:$A$13</c:f>
              <c:strCache>
                <c:ptCount val="12"/>
                <c:pt idx="0">
                  <c:v>Zelf beter op de hoogte zijn</c:v>
                </c:pt>
                <c:pt idx="1">
                  <c:v>Het team uitnodigen voor ideeën</c:v>
                </c:pt>
                <c:pt idx="2">
                  <c:v>De visie vertalen naar afdeling</c:v>
                </c:pt>
                <c:pt idx="3">
                  <c:v>Succesverhalen delen</c:v>
                </c:pt>
                <c:pt idx="4">
                  <c:v>Team informeren over ontwikkelingen</c:v>
                </c:pt>
                <c:pt idx="5">
                  <c:v>Meer tijd vrijmaken</c:v>
                </c:pt>
                <c:pt idx="6">
                  <c:v>Meer trainingen aanbieden</c:v>
                </c:pt>
                <c:pt idx="7">
                  <c:v>Meer inspraak geven</c:v>
                </c:pt>
                <c:pt idx="8">
                  <c:v>Toegevoegde waarde uitleggen</c:v>
                </c:pt>
                <c:pt idx="9">
                  <c:v>Innovaties in 1:1 gesprekken</c:v>
                </c:pt>
                <c:pt idx="10">
                  <c:v>Strakker sturen op gebruik</c:v>
                </c:pt>
                <c:pt idx="11">
                  <c:v>Open staan voor nieuwe ideeën</c:v>
                </c:pt>
              </c:strCache>
            </c:strRef>
          </c:cat>
          <c:val>
            <c:numRef>
              <c:f>Blad1!$D$2:$D$13</c:f>
              <c:numCache>
                <c:formatCode>0%</c:formatCode>
                <c:ptCount val="12"/>
                <c:pt idx="0">
                  <c:v>0.4</c:v>
                </c:pt>
                <c:pt idx="1">
                  <c:v>0.37</c:v>
                </c:pt>
                <c:pt idx="2">
                  <c:v>0.37</c:v>
                </c:pt>
                <c:pt idx="3">
                  <c:v>0.43</c:v>
                </c:pt>
                <c:pt idx="4">
                  <c:v>0.56999999999999995</c:v>
                </c:pt>
                <c:pt idx="5">
                  <c:v>0.43</c:v>
                </c:pt>
                <c:pt idx="6">
                  <c:v>0.34</c:v>
                </c:pt>
                <c:pt idx="7">
                  <c:v>0.25</c:v>
                </c:pt>
                <c:pt idx="8">
                  <c:v>0.25</c:v>
                </c:pt>
                <c:pt idx="9">
                  <c:v>0.14000000000000001</c:v>
                </c:pt>
                <c:pt idx="10">
                  <c:v>0.36</c:v>
                </c:pt>
                <c:pt idx="11">
                  <c:v>0.23</c:v>
                </c:pt>
              </c:numCache>
            </c:numRef>
          </c:val>
          <c:extLst>
            <c:ext xmlns:c16="http://schemas.microsoft.com/office/drawing/2014/chart" uri="{C3380CC4-5D6E-409C-BE32-E72D297353CC}">
              <c16:uniqueId val="{00000000-C309-B144-A18A-4966CCB6DA25}"/>
            </c:ext>
          </c:extLst>
        </c:ser>
        <c:dLbls>
          <c:showLegendKey val="0"/>
          <c:showVal val="1"/>
          <c:showCatName val="0"/>
          <c:showSerName val="0"/>
          <c:showPercent val="0"/>
          <c:showBubbleSize val="0"/>
        </c:dLbls>
        <c:gapWidth val="75"/>
        <c:axId val="74149567"/>
        <c:axId val="74151279"/>
      </c:barChart>
      <c:catAx>
        <c:axId val="74149567"/>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crossAx val="74151279"/>
        <c:crosses val="autoZero"/>
        <c:auto val="1"/>
        <c:lblAlgn val="ctr"/>
        <c:lblOffset val="100"/>
        <c:noMultiLvlLbl val="0"/>
      </c:catAx>
      <c:valAx>
        <c:axId val="74151279"/>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crossAx val="7414956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nl-NL"/>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14960054703580128"/>
          <c:y val="0.18774539418930575"/>
          <c:w val="0.40347120330695513"/>
          <c:h val="0.75520030940517113"/>
        </c:manualLayout>
      </c:layout>
      <c:doughnutChart>
        <c:varyColors val="1"/>
        <c:ser>
          <c:idx val="0"/>
          <c:order val="0"/>
          <c:tx>
            <c:strRef>
              <c:f>Blad1!$B$1</c:f>
              <c:strCache>
                <c:ptCount val="1"/>
                <c:pt idx="0">
                  <c:v>Kolom1</c:v>
                </c:pt>
              </c:strCache>
            </c:strRef>
          </c:tx>
          <c:spPr>
            <a:ln w="0">
              <a:solidFill>
                <a:schemeClr val="bg1"/>
              </a:solidFill>
            </a:ln>
          </c:spPr>
          <c:dPt>
            <c:idx val="0"/>
            <c:bubble3D val="0"/>
            <c:spPr>
              <a:solidFill>
                <a:schemeClr val="accent1">
                  <a:tint val="54000"/>
                </a:schemeClr>
              </a:solidFill>
              <a:ln w="0">
                <a:solidFill>
                  <a:schemeClr val="bg1"/>
                </a:solid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4-08DB-D244-80A8-C6BA59541ADD}"/>
              </c:ext>
            </c:extLst>
          </c:dPt>
          <c:dPt>
            <c:idx val="1"/>
            <c:bubble3D val="0"/>
            <c:spPr>
              <a:solidFill>
                <a:schemeClr val="accent1">
                  <a:tint val="77000"/>
                </a:schemeClr>
              </a:solidFill>
              <a:ln w="0">
                <a:solidFill>
                  <a:schemeClr val="bg1"/>
                </a:solid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08DB-D244-80A8-C6BA59541ADD}"/>
              </c:ext>
            </c:extLst>
          </c:dPt>
          <c:dPt>
            <c:idx val="2"/>
            <c:bubble3D val="0"/>
            <c:spPr>
              <a:solidFill>
                <a:schemeClr val="accent1"/>
              </a:solidFill>
              <a:ln w="0">
                <a:solidFill>
                  <a:schemeClr val="bg1"/>
                </a:solid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08DB-D244-80A8-C6BA59541ADD}"/>
              </c:ext>
            </c:extLst>
          </c:dPt>
          <c:dPt>
            <c:idx val="3"/>
            <c:bubble3D val="0"/>
            <c:spPr>
              <a:solidFill>
                <a:schemeClr val="accent1">
                  <a:shade val="76000"/>
                </a:schemeClr>
              </a:solidFill>
              <a:ln w="0">
                <a:solidFill>
                  <a:schemeClr val="bg1"/>
                </a:solid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2-08DB-D244-80A8-C6BA59541ADD}"/>
              </c:ext>
            </c:extLst>
          </c:dPt>
          <c:dPt>
            <c:idx val="4"/>
            <c:bubble3D val="0"/>
            <c:spPr>
              <a:solidFill>
                <a:schemeClr val="accent1">
                  <a:shade val="53000"/>
                </a:schemeClr>
              </a:solidFill>
              <a:ln w="0">
                <a:solidFill>
                  <a:schemeClr val="bg1"/>
                </a:solid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08DB-D244-80A8-C6BA59541ADD}"/>
              </c:ext>
            </c:extLst>
          </c:dPt>
          <c:dLbls>
            <c:dLbl>
              <c:idx val="0"/>
              <c:layout>
                <c:manualLayout>
                  <c:x val="9.8915435091613602E-2"/>
                  <c:y val="-0.16971619707771618"/>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4-08DB-D244-80A8-C6BA59541ADD}"/>
                </c:ext>
              </c:extLst>
            </c:dLbl>
            <c:dLbl>
              <c:idx val="1"/>
              <c:layout>
                <c:manualLayout>
                  <c:x val="0.16582881765358751"/>
                  <c:y val="2.909563437188711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08DB-D244-80A8-C6BA59541ADD}"/>
                </c:ext>
              </c:extLst>
            </c:dLbl>
            <c:dLbl>
              <c:idx val="2"/>
              <c:layout>
                <c:manualLayout>
                  <c:x val="-0.10764326759969718"/>
                  <c:y val="-0.12220166436192587"/>
                </c:manualLayout>
              </c:layout>
              <c:spPr>
                <a:noFill/>
                <a:ln>
                  <a:noFill/>
                </a:ln>
                <a:effectLst/>
              </c:spPr>
              <c:txPr>
                <a:bodyPr rot="0" spcFirstLastPara="1" vertOverflow="overflow" horzOverflow="overflow"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nl-NL"/>
                </a:p>
              </c:txPr>
              <c:showLegendKey val="0"/>
              <c:showVal val="0"/>
              <c:showCatName val="0"/>
              <c:showSerName val="0"/>
              <c:showPercent val="1"/>
              <c:showBubbleSize val="0"/>
              <c:extLst>
                <c:ext xmlns:c15="http://schemas.microsoft.com/office/drawing/2012/chart" uri="{CE6537A1-D6FC-4f65-9D91-7224C49458BB}">
                  <c15:spPr xmlns:c15="http://schemas.microsoft.com/office/drawing/2012/chart">
                    <a:prstGeom prst="rect">
                      <a:avLst/>
                    </a:prstGeom>
                    <a:noFill/>
                    <a:ln>
                      <a:noFill/>
                    </a:ln>
                  </c15:spPr>
                </c:ext>
                <c:ext xmlns:c16="http://schemas.microsoft.com/office/drawing/2014/chart" uri="{C3380CC4-5D6E-409C-BE32-E72D297353CC}">
                  <c16:uniqueId val="{00000001-08DB-D244-80A8-C6BA59541ADD}"/>
                </c:ext>
              </c:extLst>
            </c:dLbl>
            <c:dLbl>
              <c:idx val="3"/>
              <c:layout>
                <c:manualLayout>
                  <c:x val="-6.982266006466846E-2"/>
                  <c:y val="-0.1650180922272670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2-08DB-D244-80A8-C6BA59541ADD}"/>
                </c:ext>
              </c:extLst>
            </c:dLbl>
            <c:dLbl>
              <c:idx val="4"/>
              <c:layout>
                <c:manualLayout>
                  <c:x val="-8.727832508083554E-3"/>
                  <c:y val="-0.19672912083223817"/>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08DB-D244-80A8-C6BA59541ADD}"/>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nl-NL"/>
              </a:p>
            </c:txPr>
            <c:showLegendKey val="0"/>
            <c:showVal val="0"/>
            <c:showCatName val="0"/>
            <c:showSerName val="0"/>
            <c:showPercent val="1"/>
            <c:showBubbleSize val="0"/>
            <c:showLeaderLines val="1"/>
            <c:leaderLines>
              <c:spPr>
                <a:ln w="19050" cap="flat" cmpd="sng" algn="ctr">
                  <a:solidFill>
                    <a:schemeClr val="accent2"/>
                  </a:solidFill>
                  <a:round/>
                </a:ln>
                <a:effectLst/>
              </c:spPr>
            </c:leaderLines>
            <c:extLst>
              <c:ext xmlns:c15="http://schemas.microsoft.com/office/drawing/2012/chart" uri="{CE6537A1-D6FC-4f65-9D91-7224C49458BB}"/>
            </c:extLst>
          </c:dLbls>
          <c:cat>
            <c:strRef>
              <c:f>Blad1!$A$2:$A$6</c:f>
              <c:strCache>
                <c:ptCount val="5"/>
                <c:pt idx="0">
                  <c:v>Innovators</c:v>
                </c:pt>
                <c:pt idx="1">
                  <c:v>Early Adopters</c:v>
                </c:pt>
                <c:pt idx="2">
                  <c:v>Early Majority</c:v>
                </c:pt>
                <c:pt idx="3">
                  <c:v>Late Majority</c:v>
                </c:pt>
                <c:pt idx="4">
                  <c:v>Laggards</c:v>
                </c:pt>
              </c:strCache>
            </c:strRef>
          </c:cat>
          <c:val>
            <c:numRef>
              <c:f>Blad1!$B$2:$B$6</c:f>
              <c:numCache>
                <c:formatCode>0%</c:formatCode>
                <c:ptCount val="5"/>
                <c:pt idx="0">
                  <c:v>0.22</c:v>
                </c:pt>
                <c:pt idx="1">
                  <c:v>0.5</c:v>
                </c:pt>
                <c:pt idx="2">
                  <c:v>0.2</c:v>
                </c:pt>
                <c:pt idx="3">
                  <c:v>0.06</c:v>
                </c:pt>
                <c:pt idx="4">
                  <c:v>0.02</c:v>
                </c:pt>
              </c:numCache>
            </c:numRef>
          </c:val>
          <c:extLst>
            <c:ext xmlns:c16="http://schemas.microsoft.com/office/drawing/2014/chart" uri="{C3380CC4-5D6E-409C-BE32-E72D297353CC}">
              <c16:uniqueId val="{00000000-08DB-D244-80A8-C6BA59541ADD}"/>
            </c:ext>
          </c:extLst>
        </c:ser>
        <c:dLbls>
          <c:showLegendKey val="0"/>
          <c:showVal val="0"/>
          <c:showCatName val="0"/>
          <c:showSerName val="0"/>
          <c:showPercent val="1"/>
          <c:showBubbleSize val="0"/>
          <c:showLeaderLines val="1"/>
        </c:dLbls>
        <c:firstSliceAng val="0"/>
        <c:holeSize val="50"/>
      </c:doughnutChart>
      <c:spPr>
        <a:noFill/>
        <a:ln>
          <a:solidFill>
            <a:schemeClr val="bg1"/>
          </a:solidFill>
        </a:ln>
        <a:effectLst/>
      </c:spPr>
    </c:plotArea>
    <c:legend>
      <c:legendPos val="r"/>
      <c:layout>
        <c:manualLayout>
          <c:xMode val="edge"/>
          <c:yMode val="edge"/>
          <c:x val="0.63575891481658375"/>
          <c:y val="0.27723053547880416"/>
          <c:w val="0.27405348259988616"/>
          <c:h val="0.5570407899436459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nl-NL"/>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14960054703580128"/>
          <c:y val="0.18774539418930575"/>
          <c:w val="0.40347120330695513"/>
          <c:h val="0.75520030940517113"/>
        </c:manualLayout>
      </c:layout>
      <c:doughnutChart>
        <c:varyColors val="1"/>
        <c:ser>
          <c:idx val="0"/>
          <c:order val="0"/>
          <c:tx>
            <c:strRef>
              <c:f>Blad1!$B$1</c:f>
              <c:strCache>
                <c:ptCount val="1"/>
                <c:pt idx="0">
                  <c:v>Kolom1</c:v>
                </c:pt>
              </c:strCache>
            </c:strRef>
          </c:tx>
          <c:spPr>
            <a:ln w="0">
              <a:solidFill>
                <a:schemeClr val="bg1"/>
              </a:solidFill>
            </a:ln>
          </c:spPr>
          <c:dPt>
            <c:idx val="0"/>
            <c:bubble3D val="0"/>
            <c:spPr>
              <a:solidFill>
                <a:schemeClr val="accent1">
                  <a:tint val="54000"/>
                </a:schemeClr>
              </a:solidFill>
              <a:ln w="0">
                <a:solidFill>
                  <a:schemeClr val="bg1"/>
                </a:solid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4-08DB-D244-80A8-C6BA59541ADD}"/>
              </c:ext>
            </c:extLst>
          </c:dPt>
          <c:dPt>
            <c:idx val="1"/>
            <c:bubble3D val="0"/>
            <c:spPr>
              <a:solidFill>
                <a:schemeClr val="accent1">
                  <a:tint val="77000"/>
                </a:schemeClr>
              </a:solidFill>
              <a:ln w="0">
                <a:solidFill>
                  <a:schemeClr val="bg1"/>
                </a:solid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08DB-D244-80A8-C6BA59541ADD}"/>
              </c:ext>
            </c:extLst>
          </c:dPt>
          <c:dPt>
            <c:idx val="2"/>
            <c:bubble3D val="0"/>
            <c:spPr>
              <a:solidFill>
                <a:schemeClr val="accent1"/>
              </a:solidFill>
              <a:ln w="0">
                <a:solidFill>
                  <a:schemeClr val="bg1"/>
                </a:solid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08DB-D244-80A8-C6BA59541ADD}"/>
              </c:ext>
            </c:extLst>
          </c:dPt>
          <c:dPt>
            <c:idx val="3"/>
            <c:bubble3D val="0"/>
            <c:spPr>
              <a:solidFill>
                <a:schemeClr val="accent1">
                  <a:shade val="76000"/>
                </a:schemeClr>
              </a:solidFill>
              <a:ln w="0">
                <a:solidFill>
                  <a:schemeClr val="bg1"/>
                </a:solid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2-08DB-D244-80A8-C6BA59541ADD}"/>
              </c:ext>
            </c:extLst>
          </c:dPt>
          <c:dPt>
            <c:idx val="4"/>
            <c:bubble3D val="0"/>
            <c:spPr>
              <a:solidFill>
                <a:schemeClr val="accent1">
                  <a:shade val="53000"/>
                </a:schemeClr>
              </a:solidFill>
              <a:ln w="0">
                <a:solidFill>
                  <a:schemeClr val="bg1"/>
                </a:solid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08DB-D244-80A8-C6BA59541ADD}"/>
              </c:ext>
            </c:extLst>
          </c:dPt>
          <c:dLbls>
            <c:dLbl>
              <c:idx val="0"/>
              <c:layout>
                <c:manualLayout>
                  <c:x val="9.8915435091613602E-2"/>
                  <c:y val="-0.16971619707771618"/>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4-08DB-D244-80A8-C6BA59541ADD}"/>
                </c:ext>
              </c:extLst>
            </c:dLbl>
            <c:dLbl>
              <c:idx val="1"/>
              <c:layout>
                <c:manualLayout>
                  <c:x val="-0.12218965511316977"/>
                  <c:y val="7.8104653211943625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08DB-D244-80A8-C6BA59541ADD}"/>
                </c:ext>
              </c:extLst>
            </c:dLbl>
            <c:dLbl>
              <c:idx val="2"/>
              <c:layout>
                <c:manualLayout>
                  <c:x val="-0.10764326759969718"/>
                  <c:y val="-0.12220166436192587"/>
                </c:manualLayout>
              </c:layout>
              <c:spPr>
                <a:noFill/>
                <a:ln>
                  <a:noFill/>
                </a:ln>
                <a:effectLst/>
              </c:spPr>
              <c:txPr>
                <a:bodyPr rot="0" spcFirstLastPara="1" vertOverflow="overflow" horzOverflow="overflow"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nl-NL"/>
                </a:p>
              </c:txPr>
              <c:showLegendKey val="0"/>
              <c:showVal val="0"/>
              <c:showCatName val="0"/>
              <c:showSerName val="0"/>
              <c:showPercent val="1"/>
              <c:showBubbleSize val="0"/>
              <c:extLst>
                <c:ext xmlns:c15="http://schemas.microsoft.com/office/drawing/2012/chart" uri="{CE6537A1-D6FC-4f65-9D91-7224C49458BB}">
                  <c15:spPr xmlns:c15="http://schemas.microsoft.com/office/drawing/2012/chart">
                    <a:prstGeom prst="rect">
                      <a:avLst/>
                    </a:prstGeom>
                    <a:noFill/>
                    <a:ln>
                      <a:noFill/>
                    </a:ln>
                  </c15:spPr>
                </c:ext>
                <c:ext xmlns:c16="http://schemas.microsoft.com/office/drawing/2014/chart" uri="{C3380CC4-5D6E-409C-BE32-E72D297353CC}">
                  <c16:uniqueId val="{00000001-08DB-D244-80A8-C6BA59541ADD}"/>
                </c:ext>
              </c:extLst>
            </c:dLbl>
            <c:dLbl>
              <c:idx val="3"/>
              <c:layout>
                <c:manualLayout>
                  <c:x val="-6.982266006466846E-2"/>
                  <c:y val="-0.1650180922272670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2-08DB-D244-80A8-C6BA59541ADD}"/>
                </c:ext>
              </c:extLst>
            </c:dLbl>
            <c:dLbl>
              <c:idx val="4"/>
              <c:layout>
                <c:manualLayout>
                  <c:x val="-8.727832508083554E-3"/>
                  <c:y val="-0.19672912083223817"/>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08DB-D244-80A8-C6BA59541ADD}"/>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nl-NL"/>
              </a:p>
            </c:txPr>
            <c:showLegendKey val="0"/>
            <c:showVal val="0"/>
            <c:showCatName val="0"/>
            <c:showSerName val="0"/>
            <c:showPercent val="1"/>
            <c:showBubbleSize val="0"/>
            <c:showLeaderLines val="1"/>
            <c:leaderLines>
              <c:spPr>
                <a:ln w="19050" cap="flat" cmpd="sng" algn="ctr">
                  <a:solidFill>
                    <a:schemeClr val="accent2"/>
                  </a:solidFill>
                  <a:round/>
                </a:ln>
                <a:effectLst/>
              </c:spPr>
            </c:leaderLines>
            <c:extLst>
              <c:ext xmlns:c15="http://schemas.microsoft.com/office/drawing/2012/chart" uri="{CE6537A1-D6FC-4f65-9D91-7224C49458BB}"/>
            </c:extLst>
          </c:dLbls>
          <c:cat>
            <c:strRef>
              <c:f>Blad1!$A$2:$A$6</c:f>
              <c:strCache>
                <c:ptCount val="5"/>
                <c:pt idx="0">
                  <c:v>Innovators</c:v>
                </c:pt>
                <c:pt idx="1">
                  <c:v>Early Adopters</c:v>
                </c:pt>
                <c:pt idx="2">
                  <c:v>Early Majority</c:v>
                </c:pt>
                <c:pt idx="3">
                  <c:v>Late Majority</c:v>
                </c:pt>
                <c:pt idx="4">
                  <c:v>Laggards</c:v>
                </c:pt>
              </c:strCache>
            </c:strRef>
          </c:cat>
          <c:val>
            <c:numRef>
              <c:f>Blad1!$B$2:$B$6</c:f>
              <c:numCache>
                <c:formatCode>0%</c:formatCode>
                <c:ptCount val="5"/>
                <c:pt idx="0">
                  <c:v>0.46</c:v>
                </c:pt>
                <c:pt idx="1">
                  <c:v>0.26</c:v>
                </c:pt>
                <c:pt idx="2">
                  <c:v>0.23</c:v>
                </c:pt>
                <c:pt idx="3">
                  <c:v>0.05</c:v>
                </c:pt>
                <c:pt idx="4">
                  <c:v>0</c:v>
                </c:pt>
              </c:numCache>
            </c:numRef>
          </c:val>
          <c:extLst>
            <c:ext xmlns:c16="http://schemas.microsoft.com/office/drawing/2014/chart" uri="{C3380CC4-5D6E-409C-BE32-E72D297353CC}">
              <c16:uniqueId val="{00000000-08DB-D244-80A8-C6BA59541ADD}"/>
            </c:ext>
          </c:extLst>
        </c:ser>
        <c:dLbls>
          <c:showLegendKey val="0"/>
          <c:showVal val="0"/>
          <c:showCatName val="0"/>
          <c:showSerName val="0"/>
          <c:showPercent val="1"/>
          <c:showBubbleSize val="0"/>
          <c:showLeaderLines val="1"/>
        </c:dLbls>
        <c:firstSliceAng val="0"/>
        <c:holeSize val="50"/>
      </c:doughnutChart>
      <c:spPr>
        <a:noFill/>
        <a:ln>
          <a:solidFill>
            <a:schemeClr val="bg1"/>
          </a:solidFill>
        </a:ln>
        <a:effectLst/>
      </c:spPr>
    </c:plotArea>
    <c:legend>
      <c:legendPos val="r"/>
      <c:layout>
        <c:manualLayout>
          <c:xMode val="edge"/>
          <c:yMode val="edge"/>
          <c:x val="0.63575891481658375"/>
          <c:y val="0.27723053547880416"/>
          <c:w val="0.27405348259988616"/>
          <c:h val="0.5570407899436459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nl-NL"/>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14960054703580128"/>
          <c:y val="0.18774539418930575"/>
          <c:w val="0.40347120330695513"/>
          <c:h val="0.75520030940517113"/>
        </c:manualLayout>
      </c:layout>
      <c:doughnutChart>
        <c:varyColors val="1"/>
        <c:ser>
          <c:idx val="0"/>
          <c:order val="0"/>
          <c:tx>
            <c:strRef>
              <c:f>Blad1!$B$1</c:f>
              <c:strCache>
                <c:ptCount val="1"/>
                <c:pt idx="0">
                  <c:v>Kolom1</c:v>
                </c:pt>
              </c:strCache>
            </c:strRef>
          </c:tx>
          <c:spPr>
            <a:ln w="0">
              <a:solidFill>
                <a:schemeClr val="bg1"/>
              </a:solidFill>
            </a:ln>
          </c:spPr>
          <c:dPt>
            <c:idx val="0"/>
            <c:bubble3D val="0"/>
            <c:spPr>
              <a:solidFill>
                <a:schemeClr val="accent1">
                  <a:tint val="54000"/>
                </a:schemeClr>
              </a:solidFill>
              <a:ln w="0">
                <a:solidFill>
                  <a:schemeClr val="bg1"/>
                </a:solid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2F16-5C47-964E-36164455EF64}"/>
              </c:ext>
            </c:extLst>
          </c:dPt>
          <c:dPt>
            <c:idx val="1"/>
            <c:bubble3D val="0"/>
            <c:spPr>
              <a:solidFill>
                <a:schemeClr val="accent1">
                  <a:tint val="77000"/>
                </a:schemeClr>
              </a:solidFill>
              <a:ln w="0">
                <a:solidFill>
                  <a:schemeClr val="bg1"/>
                </a:solid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2F16-5C47-964E-36164455EF64}"/>
              </c:ext>
            </c:extLst>
          </c:dPt>
          <c:dPt>
            <c:idx val="2"/>
            <c:bubble3D val="0"/>
            <c:spPr>
              <a:solidFill>
                <a:schemeClr val="accent1"/>
              </a:solidFill>
              <a:ln w="0">
                <a:solidFill>
                  <a:schemeClr val="bg1"/>
                </a:solid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2F16-5C47-964E-36164455EF64}"/>
              </c:ext>
            </c:extLst>
          </c:dPt>
          <c:dPt>
            <c:idx val="3"/>
            <c:bubble3D val="0"/>
            <c:spPr>
              <a:solidFill>
                <a:schemeClr val="accent1">
                  <a:shade val="76000"/>
                </a:schemeClr>
              </a:solidFill>
              <a:ln w="0">
                <a:solidFill>
                  <a:schemeClr val="bg1"/>
                </a:solid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2F16-5C47-964E-36164455EF64}"/>
              </c:ext>
            </c:extLst>
          </c:dPt>
          <c:dPt>
            <c:idx val="4"/>
            <c:bubble3D val="0"/>
            <c:spPr>
              <a:solidFill>
                <a:schemeClr val="accent1">
                  <a:shade val="53000"/>
                </a:schemeClr>
              </a:solidFill>
              <a:ln w="0">
                <a:solidFill>
                  <a:schemeClr val="bg1"/>
                </a:solid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9-2F16-5C47-964E-36164455EF64}"/>
              </c:ext>
            </c:extLst>
          </c:dPt>
          <c:dLbls>
            <c:dLbl>
              <c:idx val="0"/>
              <c:layout>
                <c:manualLayout>
                  <c:x val="9.8915435091613602E-2"/>
                  <c:y val="-0.16971619707771618"/>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2F16-5C47-964E-36164455EF64}"/>
                </c:ext>
              </c:extLst>
            </c:dLbl>
            <c:dLbl>
              <c:idx val="1"/>
              <c:layout>
                <c:manualLayout>
                  <c:x val="0.16582881765358751"/>
                  <c:y val="2.909563437188711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2F16-5C47-964E-36164455EF64}"/>
                </c:ext>
              </c:extLst>
            </c:dLbl>
            <c:dLbl>
              <c:idx val="2"/>
              <c:layout>
                <c:manualLayout>
                  <c:x val="-0.10764326759969718"/>
                  <c:y val="-0.12220166436192587"/>
                </c:manualLayout>
              </c:layout>
              <c:spPr>
                <a:noFill/>
                <a:ln>
                  <a:noFill/>
                </a:ln>
                <a:effectLst/>
              </c:spPr>
              <c:txPr>
                <a:bodyPr rot="0" spcFirstLastPara="1" vertOverflow="overflow" horzOverflow="overflow"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nl-NL"/>
                </a:p>
              </c:txPr>
              <c:showLegendKey val="0"/>
              <c:showVal val="0"/>
              <c:showCatName val="0"/>
              <c:showSerName val="0"/>
              <c:showPercent val="1"/>
              <c:showBubbleSize val="0"/>
              <c:extLst>
                <c:ext xmlns:c15="http://schemas.microsoft.com/office/drawing/2012/chart" uri="{CE6537A1-D6FC-4f65-9D91-7224C49458BB}">
                  <c15:spPr xmlns:c15="http://schemas.microsoft.com/office/drawing/2012/chart">
                    <a:prstGeom prst="rect">
                      <a:avLst/>
                    </a:prstGeom>
                    <a:noFill/>
                    <a:ln>
                      <a:noFill/>
                    </a:ln>
                  </c15:spPr>
                </c:ext>
                <c:ext xmlns:c16="http://schemas.microsoft.com/office/drawing/2014/chart" uri="{C3380CC4-5D6E-409C-BE32-E72D297353CC}">
                  <c16:uniqueId val="{00000005-2F16-5C47-964E-36164455EF64}"/>
                </c:ext>
              </c:extLst>
            </c:dLbl>
            <c:dLbl>
              <c:idx val="3"/>
              <c:layout>
                <c:manualLayout>
                  <c:x val="-6.982266006466846E-2"/>
                  <c:y val="-0.1650180922272670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7-2F16-5C47-964E-36164455EF64}"/>
                </c:ext>
              </c:extLst>
            </c:dLbl>
            <c:dLbl>
              <c:idx val="4"/>
              <c:layout>
                <c:manualLayout>
                  <c:x val="-8.727832508083554E-3"/>
                  <c:y val="-0.19672912083223817"/>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9-2F16-5C47-964E-36164455EF64}"/>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nl-NL"/>
              </a:p>
            </c:txPr>
            <c:showLegendKey val="0"/>
            <c:showVal val="0"/>
            <c:showCatName val="0"/>
            <c:showSerName val="0"/>
            <c:showPercent val="1"/>
            <c:showBubbleSize val="0"/>
            <c:showLeaderLines val="1"/>
            <c:leaderLines>
              <c:spPr>
                <a:ln w="19050" cap="flat" cmpd="sng" algn="ctr">
                  <a:solidFill>
                    <a:schemeClr val="accent2"/>
                  </a:solidFill>
                  <a:round/>
                </a:ln>
                <a:effectLst/>
              </c:spPr>
            </c:leaderLines>
            <c:extLst>
              <c:ext xmlns:c15="http://schemas.microsoft.com/office/drawing/2012/chart" uri="{CE6537A1-D6FC-4f65-9D91-7224C49458BB}"/>
            </c:extLst>
          </c:dLbls>
          <c:cat>
            <c:strRef>
              <c:f>Blad1!$A$2:$A$6</c:f>
              <c:strCache>
                <c:ptCount val="5"/>
                <c:pt idx="0">
                  <c:v>Innovators</c:v>
                </c:pt>
                <c:pt idx="1">
                  <c:v>Early Adopters</c:v>
                </c:pt>
                <c:pt idx="2">
                  <c:v>Early Majority</c:v>
                </c:pt>
                <c:pt idx="3">
                  <c:v>Late Majority</c:v>
                </c:pt>
                <c:pt idx="4">
                  <c:v>Laggards</c:v>
                </c:pt>
              </c:strCache>
            </c:strRef>
          </c:cat>
          <c:val>
            <c:numRef>
              <c:f>Blad1!$B$2:$B$6</c:f>
              <c:numCache>
                <c:formatCode>0%</c:formatCode>
                <c:ptCount val="5"/>
                <c:pt idx="0">
                  <c:v>0.09</c:v>
                </c:pt>
                <c:pt idx="1">
                  <c:v>0.67</c:v>
                </c:pt>
                <c:pt idx="2">
                  <c:v>0.14000000000000001</c:v>
                </c:pt>
                <c:pt idx="3">
                  <c:v>7.0000000000000007E-2</c:v>
                </c:pt>
                <c:pt idx="4">
                  <c:v>0.03</c:v>
                </c:pt>
              </c:numCache>
            </c:numRef>
          </c:val>
          <c:extLst>
            <c:ext xmlns:c16="http://schemas.microsoft.com/office/drawing/2014/chart" uri="{C3380CC4-5D6E-409C-BE32-E72D297353CC}">
              <c16:uniqueId val="{0000000A-2F16-5C47-964E-36164455EF64}"/>
            </c:ext>
          </c:extLst>
        </c:ser>
        <c:dLbls>
          <c:showLegendKey val="0"/>
          <c:showVal val="0"/>
          <c:showCatName val="0"/>
          <c:showSerName val="0"/>
          <c:showPercent val="1"/>
          <c:showBubbleSize val="0"/>
          <c:showLeaderLines val="1"/>
        </c:dLbls>
        <c:firstSliceAng val="0"/>
        <c:holeSize val="50"/>
      </c:doughnutChart>
      <c:spPr>
        <a:noFill/>
        <a:ln>
          <a:solidFill>
            <a:schemeClr val="bg1"/>
          </a:solidFill>
        </a:ln>
        <a:effectLst/>
      </c:spPr>
    </c:plotArea>
    <c:legend>
      <c:legendPos val="r"/>
      <c:layout>
        <c:manualLayout>
          <c:xMode val="edge"/>
          <c:yMode val="edge"/>
          <c:x val="0.63575891481658375"/>
          <c:y val="0.27723053547880416"/>
          <c:w val="0.27405348259988616"/>
          <c:h val="0.5570407899436459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nl-NL"/>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nl-NL" dirty="0"/>
              <a:t>Voorkeurskanalen</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nl-NL"/>
        </a:p>
      </c:txPr>
    </c:title>
    <c:autoTitleDeleted val="0"/>
    <c:plotArea>
      <c:layout/>
      <c:barChart>
        <c:barDir val="bar"/>
        <c:grouping val="clustered"/>
        <c:varyColors val="0"/>
        <c:ser>
          <c:idx val="0"/>
          <c:order val="0"/>
          <c:tx>
            <c:strRef>
              <c:f>Blad1!$B$1</c:f>
              <c:strCache>
                <c:ptCount val="1"/>
                <c:pt idx="0">
                  <c:v>Zorgprofessionals</c:v>
                </c:pt>
              </c:strCache>
            </c:strRef>
          </c:tx>
          <c:spPr>
            <a:solidFill>
              <a:schemeClr val="accent3">
                <a:shade val="76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nl-N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Blad1!$A$2:$A$6</c:f>
              <c:strCache>
                <c:ptCount val="5"/>
                <c:pt idx="0">
                  <c:v>Via intranet of nieuwsbrief</c:v>
                </c:pt>
                <c:pt idx="1">
                  <c:v>Via teammanager in team- of werkoverleg</c:v>
                </c:pt>
                <c:pt idx="2">
                  <c:v>Via bijeenkomsten over innovatie</c:v>
                </c:pt>
                <c:pt idx="3">
                  <c:v>Via website van Rijnstate</c:v>
                </c:pt>
                <c:pt idx="4">
                  <c:v>Via social media kanalen</c:v>
                </c:pt>
              </c:strCache>
            </c:strRef>
          </c:cat>
          <c:val>
            <c:numRef>
              <c:f>Blad1!$B$2:$B$6</c:f>
              <c:numCache>
                <c:formatCode>0%</c:formatCode>
                <c:ptCount val="5"/>
                <c:pt idx="0">
                  <c:v>0.81</c:v>
                </c:pt>
                <c:pt idx="1">
                  <c:v>0.48</c:v>
                </c:pt>
                <c:pt idx="2">
                  <c:v>0.23</c:v>
                </c:pt>
                <c:pt idx="3">
                  <c:v>0.18</c:v>
                </c:pt>
                <c:pt idx="4">
                  <c:v>0.19</c:v>
                </c:pt>
              </c:numCache>
            </c:numRef>
          </c:val>
          <c:extLst>
            <c:ext xmlns:c16="http://schemas.microsoft.com/office/drawing/2014/chart" uri="{C3380CC4-5D6E-409C-BE32-E72D297353CC}">
              <c16:uniqueId val="{00000000-070D-6648-ABE3-6F5F315A1D53}"/>
            </c:ext>
          </c:extLst>
        </c:ser>
        <c:ser>
          <c:idx val="1"/>
          <c:order val="1"/>
          <c:tx>
            <c:strRef>
              <c:f>Blad1!$C$1</c:f>
              <c:strCache>
                <c:ptCount val="1"/>
                <c:pt idx="0">
                  <c:v>Teammanagers</c:v>
                </c:pt>
              </c:strCache>
            </c:strRef>
          </c:tx>
          <c:spPr>
            <a:solidFill>
              <a:schemeClr val="accent3">
                <a:tint val="77000"/>
              </a:schemeClr>
            </a:solidFill>
            <a:ln w="19050">
              <a:solidFill>
                <a:schemeClr val="bg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nl-N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Blad1!$A$2:$A$6</c:f>
              <c:strCache>
                <c:ptCount val="5"/>
                <c:pt idx="0">
                  <c:v>Via intranet of nieuwsbrief</c:v>
                </c:pt>
                <c:pt idx="1">
                  <c:v>Via teammanager in team- of werkoverleg</c:v>
                </c:pt>
                <c:pt idx="2">
                  <c:v>Via bijeenkomsten over innovatie</c:v>
                </c:pt>
                <c:pt idx="3">
                  <c:v>Via website van Rijnstate</c:v>
                </c:pt>
                <c:pt idx="4">
                  <c:v>Via social media kanalen</c:v>
                </c:pt>
              </c:strCache>
            </c:strRef>
          </c:cat>
          <c:val>
            <c:numRef>
              <c:f>Blad1!$C$2:$C$6</c:f>
              <c:numCache>
                <c:formatCode>0%</c:formatCode>
                <c:ptCount val="5"/>
                <c:pt idx="0">
                  <c:v>0.85</c:v>
                </c:pt>
                <c:pt idx="1">
                  <c:v>0.33</c:v>
                </c:pt>
                <c:pt idx="2">
                  <c:v>0.48</c:v>
                </c:pt>
                <c:pt idx="3">
                  <c:v>0.22</c:v>
                </c:pt>
                <c:pt idx="4">
                  <c:v>0.19</c:v>
                </c:pt>
              </c:numCache>
            </c:numRef>
          </c:val>
          <c:extLst>
            <c:ext xmlns:c16="http://schemas.microsoft.com/office/drawing/2014/chart" uri="{C3380CC4-5D6E-409C-BE32-E72D297353CC}">
              <c16:uniqueId val="{00000001-070D-6648-ABE3-6F5F315A1D53}"/>
            </c:ext>
          </c:extLst>
        </c:ser>
        <c:dLbls>
          <c:dLblPos val="outEnd"/>
          <c:showLegendKey val="0"/>
          <c:showVal val="1"/>
          <c:showCatName val="0"/>
          <c:showSerName val="0"/>
          <c:showPercent val="0"/>
          <c:showBubbleSize val="0"/>
        </c:dLbls>
        <c:gapWidth val="77"/>
        <c:axId val="805465040"/>
        <c:axId val="805734960"/>
      </c:barChart>
      <c:catAx>
        <c:axId val="80546504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crossAx val="805734960"/>
        <c:crosses val="autoZero"/>
        <c:auto val="1"/>
        <c:lblAlgn val="ctr"/>
        <c:lblOffset val="100"/>
        <c:noMultiLvlLbl val="0"/>
      </c:catAx>
      <c:valAx>
        <c:axId val="805734960"/>
        <c:scaling>
          <c:orientation val="minMax"/>
        </c:scaling>
        <c:delete val="1"/>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805465040"/>
        <c:crosses val="autoZero"/>
        <c:crossBetween val="between"/>
      </c:valAx>
      <c:spPr>
        <a:noFill/>
        <a:ln w="25400">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nl-NL"/>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nl-NL" dirty="0"/>
              <a:t>Voorkeurskanalen</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nl-NL"/>
        </a:p>
      </c:txPr>
    </c:title>
    <c:autoTitleDeleted val="0"/>
    <c:plotArea>
      <c:layout/>
      <c:barChart>
        <c:barDir val="bar"/>
        <c:grouping val="clustered"/>
        <c:varyColors val="0"/>
        <c:ser>
          <c:idx val="0"/>
          <c:order val="0"/>
          <c:tx>
            <c:strRef>
              <c:f>Blad1!$B$1</c:f>
              <c:strCache>
                <c:ptCount val="1"/>
                <c:pt idx="0">
                  <c:v>Artsen</c:v>
                </c:pt>
              </c:strCache>
            </c:strRef>
          </c:tx>
          <c:spPr>
            <a:solidFill>
              <a:schemeClr val="accent3">
                <a:shade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nl-N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Blad1!$A$2:$A$6</c:f>
              <c:strCache>
                <c:ptCount val="5"/>
                <c:pt idx="0">
                  <c:v>Via intranet of nieuwsbrief</c:v>
                </c:pt>
                <c:pt idx="1">
                  <c:v>Via teammanager in team- of werkoverleg</c:v>
                </c:pt>
                <c:pt idx="2">
                  <c:v>Via bijeenkomsten over innovatie</c:v>
                </c:pt>
                <c:pt idx="3">
                  <c:v>Via website van Rijnstate</c:v>
                </c:pt>
                <c:pt idx="4">
                  <c:v>Via social media kanalen</c:v>
                </c:pt>
              </c:strCache>
            </c:strRef>
          </c:cat>
          <c:val>
            <c:numRef>
              <c:f>Blad1!$B$2:$B$6</c:f>
              <c:numCache>
                <c:formatCode>0%</c:formatCode>
                <c:ptCount val="5"/>
                <c:pt idx="0">
                  <c:v>0.77</c:v>
                </c:pt>
                <c:pt idx="1">
                  <c:v>0.45</c:v>
                </c:pt>
                <c:pt idx="2">
                  <c:v>0.2</c:v>
                </c:pt>
                <c:pt idx="3">
                  <c:v>0.2</c:v>
                </c:pt>
                <c:pt idx="4">
                  <c:v>0.17</c:v>
                </c:pt>
              </c:numCache>
            </c:numRef>
          </c:val>
          <c:extLst>
            <c:ext xmlns:c16="http://schemas.microsoft.com/office/drawing/2014/chart" uri="{C3380CC4-5D6E-409C-BE32-E72D297353CC}">
              <c16:uniqueId val="{00000000-070D-6648-ABE3-6F5F315A1D53}"/>
            </c:ext>
          </c:extLst>
        </c:ser>
        <c:ser>
          <c:idx val="1"/>
          <c:order val="1"/>
          <c:tx>
            <c:strRef>
              <c:f>Blad1!$C$1</c:f>
              <c:strCache>
                <c:ptCount val="1"/>
                <c:pt idx="0">
                  <c:v>Verpleegkundigen</c:v>
                </c:pt>
              </c:strCache>
            </c:strRef>
          </c:tx>
          <c:spPr>
            <a:solidFill>
              <a:schemeClr val="accent3"/>
            </a:solidFill>
            <a:ln w="0">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nl-N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Blad1!$A$2:$A$6</c:f>
              <c:strCache>
                <c:ptCount val="5"/>
                <c:pt idx="0">
                  <c:v>Via intranet of nieuwsbrief</c:v>
                </c:pt>
                <c:pt idx="1">
                  <c:v>Via teammanager in team- of werkoverleg</c:v>
                </c:pt>
                <c:pt idx="2">
                  <c:v>Via bijeenkomsten over innovatie</c:v>
                </c:pt>
                <c:pt idx="3">
                  <c:v>Via website van Rijnstate</c:v>
                </c:pt>
                <c:pt idx="4">
                  <c:v>Via social media kanalen</c:v>
                </c:pt>
              </c:strCache>
            </c:strRef>
          </c:cat>
          <c:val>
            <c:numRef>
              <c:f>Blad1!$C$2:$C$6</c:f>
              <c:numCache>
                <c:formatCode>0%</c:formatCode>
                <c:ptCount val="5"/>
                <c:pt idx="0">
                  <c:v>0.83</c:v>
                </c:pt>
                <c:pt idx="1">
                  <c:v>0.51</c:v>
                </c:pt>
                <c:pt idx="2">
                  <c:v>0.24</c:v>
                </c:pt>
                <c:pt idx="3">
                  <c:v>0.16</c:v>
                </c:pt>
                <c:pt idx="4">
                  <c:v>0.2</c:v>
                </c:pt>
              </c:numCache>
            </c:numRef>
          </c:val>
          <c:extLst>
            <c:ext xmlns:c16="http://schemas.microsoft.com/office/drawing/2014/chart" uri="{C3380CC4-5D6E-409C-BE32-E72D297353CC}">
              <c16:uniqueId val="{00000001-070D-6648-ABE3-6F5F315A1D53}"/>
            </c:ext>
          </c:extLst>
        </c:ser>
        <c:ser>
          <c:idx val="2"/>
          <c:order val="2"/>
          <c:tx>
            <c:strRef>
              <c:f>Blad1!$D$1</c:f>
              <c:strCache>
                <c:ptCount val="1"/>
                <c:pt idx="0">
                  <c:v>Zorgprofessionals</c:v>
                </c:pt>
              </c:strCache>
            </c:strRef>
          </c:tx>
          <c:spPr>
            <a:solidFill>
              <a:schemeClr val="accent3">
                <a:tint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nl-N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Blad1!$A$2:$A$6</c:f>
              <c:strCache>
                <c:ptCount val="5"/>
                <c:pt idx="0">
                  <c:v>Via intranet of nieuwsbrief</c:v>
                </c:pt>
                <c:pt idx="1">
                  <c:v>Via teammanager in team- of werkoverleg</c:v>
                </c:pt>
                <c:pt idx="2">
                  <c:v>Via bijeenkomsten over innovatie</c:v>
                </c:pt>
                <c:pt idx="3">
                  <c:v>Via website van Rijnstate</c:v>
                </c:pt>
                <c:pt idx="4">
                  <c:v>Via social media kanalen</c:v>
                </c:pt>
              </c:strCache>
            </c:strRef>
          </c:cat>
          <c:val>
            <c:numRef>
              <c:f>Blad1!$D$2:$D$6</c:f>
              <c:numCache>
                <c:formatCode>0%</c:formatCode>
                <c:ptCount val="5"/>
                <c:pt idx="0">
                  <c:v>0.81</c:v>
                </c:pt>
                <c:pt idx="1">
                  <c:v>0.48</c:v>
                </c:pt>
                <c:pt idx="2">
                  <c:v>0.23</c:v>
                </c:pt>
                <c:pt idx="3">
                  <c:v>0.18</c:v>
                </c:pt>
                <c:pt idx="4">
                  <c:v>0.19</c:v>
                </c:pt>
              </c:numCache>
            </c:numRef>
          </c:val>
          <c:extLst>
            <c:ext xmlns:c16="http://schemas.microsoft.com/office/drawing/2014/chart" uri="{C3380CC4-5D6E-409C-BE32-E72D297353CC}">
              <c16:uniqueId val="{00000000-9143-8342-8E7F-8DD5F538A93F}"/>
            </c:ext>
          </c:extLst>
        </c:ser>
        <c:dLbls>
          <c:dLblPos val="outEnd"/>
          <c:showLegendKey val="0"/>
          <c:showVal val="1"/>
          <c:showCatName val="0"/>
          <c:showSerName val="0"/>
          <c:showPercent val="0"/>
          <c:showBubbleSize val="0"/>
        </c:dLbls>
        <c:gapWidth val="77"/>
        <c:axId val="805465040"/>
        <c:axId val="805734960"/>
      </c:barChart>
      <c:catAx>
        <c:axId val="80546504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crossAx val="805734960"/>
        <c:crosses val="autoZero"/>
        <c:auto val="1"/>
        <c:lblAlgn val="ctr"/>
        <c:lblOffset val="100"/>
        <c:noMultiLvlLbl val="0"/>
      </c:catAx>
      <c:valAx>
        <c:axId val="805734960"/>
        <c:scaling>
          <c:orientation val="minMax"/>
        </c:scaling>
        <c:delete val="1"/>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805465040"/>
        <c:crosses val="autoZero"/>
        <c:crossBetween val="between"/>
      </c:valAx>
      <c:spPr>
        <a:noFill/>
        <a:ln w="25400">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nl-NL"/>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Blad1!$B$1</c:f>
              <c:strCache>
                <c:ptCount val="1"/>
                <c:pt idx="0">
                  <c:v>Zorgprofessionals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nl-N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Blad1!$A$2:$A$12</c:f>
              <c:strCache>
                <c:ptCount val="11"/>
                <c:pt idx="0">
                  <c:v>Werkplezier vergroten</c:v>
                </c:pt>
                <c:pt idx="1">
                  <c:v>Mijn/hun werk efficiënter uitvoeren</c:v>
                </c:pt>
                <c:pt idx="2">
                  <c:v>Het plezier in out-of-the-box nadenken</c:v>
                </c:pt>
                <c:pt idx="3">
                  <c:v>Het verbeteren/behouden van zorgkwaliteit</c:v>
                </c:pt>
                <c:pt idx="4">
                  <c:v>Persoonlijke interesse in technologie</c:v>
                </c:pt>
                <c:pt idx="5">
                  <c:v>Waardering van collega's/leidinggevenden</c:v>
                </c:pt>
                <c:pt idx="6">
                  <c:v>Het verlagen van de werkdruk</c:v>
                </c:pt>
                <c:pt idx="7">
                  <c:v>Professionele ontwikkeling</c:v>
                </c:pt>
                <c:pt idx="8">
                  <c:v>Nieuwe vaardigheden leren</c:v>
                </c:pt>
                <c:pt idx="9">
                  <c:v>Meer patiëntvragen in minder tijd</c:v>
                </c:pt>
                <c:pt idx="10">
                  <c:v>Het is onderdeel van het werk</c:v>
                </c:pt>
              </c:strCache>
            </c:strRef>
          </c:cat>
          <c:val>
            <c:numRef>
              <c:f>Blad1!$B$2:$B$12</c:f>
              <c:numCache>
                <c:formatCode>0%</c:formatCode>
                <c:ptCount val="11"/>
                <c:pt idx="0">
                  <c:v>0.42</c:v>
                </c:pt>
                <c:pt idx="1">
                  <c:v>0.63</c:v>
                </c:pt>
                <c:pt idx="2">
                  <c:v>0.18</c:v>
                </c:pt>
                <c:pt idx="3">
                  <c:v>0.74</c:v>
                </c:pt>
                <c:pt idx="4">
                  <c:v>0.09</c:v>
                </c:pt>
                <c:pt idx="5">
                  <c:v>0.01</c:v>
                </c:pt>
                <c:pt idx="6">
                  <c:v>0.36</c:v>
                </c:pt>
                <c:pt idx="7">
                  <c:v>0.3</c:v>
                </c:pt>
                <c:pt idx="8">
                  <c:v>0.13</c:v>
                </c:pt>
                <c:pt idx="9">
                  <c:v>0.04</c:v>
                </c:pt>
                <c:pt idx="10">
                  <c:v>7.0000000000000007E-2</c:v>
                </c:pt>
              </c:numCache>
            </c:numRef>
          </c:val>
          <c:extLst>
            <c:ext xmlns:c16="http://schemas.microsoft.com/office/drawing/2014/chart" uri="{C3380CC4-5D6E-409C-BE32-E72D297353CC}">
              <c16:uniqueId val="{00000000-CB33-A84B-BE52-7F5778C27A3A}"/>
            </c:ext>
          </c:extLst>
        </c:ser>
        <c:ser>
          <c:idx val="1"/>
          <c:order val="1"/>
          <c:tx>
            <c:strRef>
              <c:f>Blad1!$C$1</c:f>
              <c:strCache>
                <c:ptCount val="1"/>
                <c:pt idx="0">
                  <c:v>Teammanagers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nl-N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Blad1!$A$2:$A$12</c:f>
              <c:strCache>
                <c:ptCount val="11"/>
                <c:pt idx="0">
                  <c:v>Werkplezier vergroten</c:v>
                </c:pt>
                <c:pt idx="1">
                  <c:v>Mijn/hun werk efficiënter uitvoeren</c:v>
                </c:pt>
                <c:pt idx="2">
                  <c:v>Het plezier in out-of-the-box nadenken</c:v>
                </c:pt>
                <c:pt idx="3">
                  <c:v>Het verbeteren/behouden van zorgkwaliteit</c:v>
                </c:pt>
                <c:pt idx="4">
                  <c:v>Persoonlijke interesse in technologie</c:v>
                </c:pt>
                <c:pt idx="5">
                  <c:v>Waardering van collega's/leidinggevenden</c:v>
                </c:pt>
                <c:pt idx="6">
                  <c:v>Het verlagen van de werkdruk</c:v>
                </c:pt>
                <c:pt idx="7">
                  <c:v>Professionele ontwikkeling</c:v>
                </c:pt>
                <c:pt idx="8">
                  <c:v>Nieuwe vaardigheden leren</c:v>
                </c:pt>
                <c:pt idx="9">
                  <c:v>Meer patiëntvragen in minder tijd</c:v>
                </c:pt>
                <c:pt idx="10">
                  <c:v>Het is onderdeel van het werk</c:v>
                </c:pt>
              </c:strCache>
            </c:strRef>
          </c:cat>
          <c:val>
            <c:numRef>
              <c:f>Blad1!$C$2:$C$12</c:f>
              <c:numCache>
                <c:formatCode>0%</c:formatCode>
                <c:ptCount val="11"/>
                <c:pt idx="0">
                  <c:v>0.7</c:v>
                </c:pt>
                <c:pt idx="1">
                  <c:v>0.59</c:v>
                </c:pt>
                <c:pt idx="2">
                  <c:v>0.11</c:v>
                </c:pt>
                <c:pt idx="3">
                  <c:v>0.63</c:v>
                </c:pt>
                <c:pt idx="4">
                  <c:v>0</c:v>
                </c:pt>
                <c:pt idx="5">
                  <c:v>0</c:v>
                </c:pt>
                <c:pt idx="6">
                  <c:v>0.63</c:v>
                </c:pt>
                <c:pt idx="7">
                  <c:v>0.22</c:v>
                </c:pt>
                <c:pt idx="8">
                  <c:v>0.04</c:v>
                </c:pt>
                <c:pt idx="9">
                  <c:v>0</c:v>
                </c:pt>
                <c:pt idx="10">
                  <c:v>7.0000000000000007E-2</c:v>
                </c:pt>
              </c:numCache>
            </c:numRef>
          </c:val>
          <c:extLst>
            <c:ext xmlns:c16="http://schemas.microsoft.com/office/drawing/2014/chart" uri="{C3380CC4-5D6E-409C-BE32-E72D297353CC}">
              <c16:uniqueId val="{00000001-CB33-A84B-BE52-7F5778C27A3A}"/>
            </c:ext>
          </c:extLst>
        </c:ser>
        <c:dLbls>
          <c:showLegendKey val="0"/>
          <c:showVal val="1"/>
          <c:showCatName val="0"/>
          <c:showSerName val="0"/>
          <c:showPercent val="0"/>
          <c:showBubbleSize val="0"/>
        </c:dLbls>
        <c:gapWidth val="75"/>
        <c:axId val="320739856"/>
        <c:axId val="320742464"/>
      </c:barChart>
      <c:catAx>
        <c:axId val="32073985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crossAx val="320742464"/>
        <c:crosses val="autoZero"/>
        <c:auto val="1"/>
        <c:lblAlgn val="ctr"/>
        <c:lblOffset val="100"/>
        <c:noMultiLvlLbl val="0"/>
      </c:catAx>
      <c:valAx>
        <c:axId val="320742464"/>
        <c:scaling>
          <c:orientation val="minMax"/>
        </c:scaling>
        <c:delete val="1"/>
        <c:axPos val="b"/>
        <c:numFmt formatCode="0%" sourceLinked="1"/>
        <c:majorTickMark val="none"/>
        <c:minorTickMark val="none"/>
        <c:tickLblPos val="nextTo"/>
        <c:crossAx val="3207398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nl-NL"/>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Blad1!$B$1</c:f>
              <c:strCache>
                <c:ptCount val="1"/>
                <c:pt idx="0">
                  <c:v>Verpleegkundigen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nl-N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Blad1!$A$2:$A$12</c:f>
              <c:strCache>
                <c:ptCount val="11"/>
                <c:pt idx="0">
                  <c:v>Werkplezier vergroten</c:v>
                </c:pt>
                <c:pt idx="1">
                  <c:v>Mijn/hun werk efficiënter uitvoeren</c:v>
                </c:pt>
                <c:pt idx="2">
                  <c:v>Het plezier in out-of-the-box nadenken</c:v>
                </c:pt>
                <c:pt idx="3">
                  <c:v>Het verbeteren/behouden van zorgkwaliteit</c:v>
                </c:pt>
                <c:pt idx="4">
                  <c:v>Persoonlijke interesse in technologie</c:v>
                </c:pt>
                <c:pt idx="5">
                  <c:v>Waardering van collega's/leidinggevenden</c:v>
                </c:pt>
                <c:pt idx="6">
                  <c:v>Het verlagen van de werkdruk</c:v>
                </c:pt>
                <c:pt idx="7">
                  <c:v>Professionele ontwikkeling</c:v>
                </c:pt>
                <c:pt idx="8">
                  <c:v>Nieuwe vaardigheden leren</c:v>
                </c:pt>
                <c:pt idx="9">
                  <c:v>Meer patiëntvragen in minder tijd</c:v>
                </c:pt>
                <c:pt idx="10">
                  <c:v>Het is onderdeel van het werk</c:v>
                </c:pt>
              </c:strCache>
            </c:strRef>
          </c:cat>
          <c:val>
            <c:numRef>
              <c:f>Blad1!$B$2:$B$12</c:f>
              <c:numCache>
                <c:formatCode>0%</c:formatCode>
                <c:ptCount val="11"/>
                <c:pt idx="0">
                  <c:v>0.40579710144927539</c:v>
                </c:pt>
                <c:pt idx="1">
                  <c:v>0.6811594202898551</c:v>
                </c:pt>
                <c:pt idx="2">
                  <c:v>0.15942028985507245</c:v>
                </c:pt>
                <c:pt idx="3">
                  <c:v>0.73913043478260865</c:v>
                </c:pt>
                <c:pt idx="4">
                  <c:v>0.10144927536231885</c:v>
                </c:pt>
                <c:pt idx="5">
                  <c:v>1.4492753623188406E-2</c:v>
                </c:pt>
                <c:pt idx="6">
                  <c:v>0.39130434782608697</c:v>
                </c:pt>
                <c:pt idx="7">
                  <c:v>0.33333333333333331</c:v>
                </c:pt>
                <c:pt idx="8">
                  <c:v>8.6956521739130432E-2</c:v>
                </c:pt>
                <c:pt idx="9">
                  <c:v>2.8985507246376812E-2</c:v>
                </c:pt>
                <c:pt idx="10">
                  <c:v>5.7971014492753624E-2</c:v>
                </c:pt>
              </c:numCache>
            </c:numRef>
          </c:val>
          <c:extLst>
            <c:ext xmlns:c16="http://schemas.microsoft.com/office/drawing/2014/chart" uri="{C3380CC4-5D6E-409C-BE32-E72D297353CC}">
              <c16:uniqueId val="{00000000-CB33-A84B-BE52-7F5778C27A3A}"/>
            </c:ext>
          </c:extLst>
        </c:ser>
        <c:ser>
          <c:idx val="1"/>
          <c:order val="1"/>
          <c:tx>
            <c:strRef>
              <c:f>Blad1!$C$1</c:f>
              <c:strCache>
                <c:ptCount val="1"/>
                <c:pt idx="0">
                  <c:v>Artsen</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nl-N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Blad1!$A$2:$A$12</c:f>
              <c:strCache>
                <c:ptCount val="11"/>
                <c:pt idx="0">
                  <c:v>Werkplezier vergroten</c:v>
                </c:pt>
                <c:pt idx="1">
                  <c:v>Mijn/hun werk efficiënter uitvoeren</c:v>
                </c:pt>
                <c:pt idx="2">
                  <c:v>Het plezier in out-of-the-box nadenken</c:v>
                </c:pt>
                <c:pt idx="3">
                  <c:v>Het verbeteren/behouden van zorgkwaliteit</c:v>
                </c:pt>
                <c:pt idx="4">
                  <c:v>Persoonlijke interesse in technologie</c:v>
                </c:pt>
                <c:pt idx="5">
                  <c:v>Waardering van collega's/leidinggevenden</c:v>
                </c:pt>
                <c:pt idx="6">
                  <c:v>Het verlagen van de werkdruk</c:v>
                </c:pt>
                <c:pt idx="7">
                  <c:v>Professionele ontwikkeling</c:v>
                </c:pt>
                <c:pt idx="8">
                  <c:v>Nieuwe vaardigheden leren</c:v>
                </c:pt>
                <c:pt idx="9">
                  <c:v>Meer patiëntvragen in minder tijd</c:v>
                </c:pt>
                <c:pt idx="10">
                  <c:v>Het is onderdeel van het werk</c:v>
                </c:pt>
              </c:strCache>
            </c:strRef>
          </c:cat>
          <c:val>
            <c:numRef>
              <c:f>Blad1!$C$2:$C$12</c:f>
              <c:numCache>
                <c:formatCode>0%</c:formatCode>
                <c:ptCount val="11"/>
                <c:pt idx="0">
                  <c:v>0.54285714285714282</c:v>
                </c:pt>
                <c:pt idx="1">
                  <c:v>0.48571428571428571</c:v>
                </c:pt>
                <c:pt idx="2">
                  <c:v>0.2</c:v>
                </c:pt>
                <c:pt idx="3">
                  <c:v>0.74285714285714288</c:v>
                </c:pt>
                <c:pt idx="4">
                  <c:v>5.7142857142857141E-2</c:v>
                </c:pt>
                <c:pt idx="5">
                  <c:v>0</c:v>
                </c:pt>
                <c:pt idx="6">
                  <c:v>0.31428571428571428</c:v>
                </c:pt>
                <c:pt idx="7">
                  <c:v>0.22857142857142856</c:v>
                </c:pt>
                <c:pt idx="8">
                  <c:v>0.17142857142857143</c:v>
                </c:pt>
                <c:pt idx="9">
                  <c:v>8.5714285714285715E-2</c:v>
                </c:pt>
                <c:pt idx="10">
                  <c:v>8.5714285714285715E-2</c:v>
                </c:pt>
              </c:numCache>
            </c:numRef>
          </c:val>
          <c:extLst>
            <c:ext xmlns:c16="http://schemas.microsoft.com/office/drawing/2014/chart" uri="{C3380CC4-5D6E-409C-BE32-E72D297353CC}">
              <c16:uniqueId val="{00000001-CB33-A84B-BE52-7F5778C27A3A}"/>
            </c:ext>
          </c:extLst>
        </c:ser>
        <c:ser>
          <c:idx val="2"/>
          <c:order val="2"/>
          <c:tx>
            <c:strRef>
              <c:f>Blad1!$D$1</c:f>
              <c:strCache>
                <c:ptCount val="1"/>
                <c:pt idx="0">
                  <c:v>Zorgprofessionals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nl-N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Blad1!$A$2:$A$12</c:f>
              <c:strCache>
                <c:ptCount val="11"/>
                <c:pt idx="0">
                  <c:v>Werkplezier vergroten</c:v>
                </c:pt>
                <c:pt idx="1">
                  <c:v>Mijn/hun werk efficiënter uitvoeren</c:v>
                </c:pt>
                <c:pt idx="2">
                  <c:v>Het plezier in out-of-the-box nadenken</c:v>
                </c:pt>
                <c:pt idx="3">
                  <c:v>Het verbeteren/behouden van zorgkwaliteit</c:v>
                </c:pt>
                <c:pt idx="4">
                  <c:v>Persoonlijke interesse in technologie</c:v>
                </c:pt>
                <c:pt idx="5">
                  <c:v>Waardering van collega's/leidinggevenden</c:v>
                </c:pt>
                <c:pt idx="6">
                  <c:v>Het verlagen van de werkdruk</c:v>
                </c:pt>
                <c:pt idx="7">
                  <c:v>Professionele ontwikkeling</c:v>
                </c:pt>
                <c:pt idx="8">
                  <c:v>Nieuwe vaardigheden leren</c:v>
                </c:pt>
                <c:pt idx="9">
                  <c:v>Meer patiëntvragen in minder tijd</c:v>
                </c:pt>
                <c:pt idx="10">
                  <c:v>Het is onderdeel van het werk</c:v>
                </c:pt>
              </c:strCache>
            </c:strRef>
          </c:cat>
          <c:val>
            <c:numRef>
              <c:f>Blad1!$D$2:$D$12</c:f>
              <c:numCache>
                <c:formatCode>0%</c:formatCode>
                <c:ptCount val="11"/>
                <c:pt idx="0">
                  <c:v>0.42</c:v>
                </c:pt>
                <c:pt idx="1">
                  <c:v>0.63</c:v>
                </c:pt>
                <c:pt idx="2">
                  <c:v>0.18</c:v>
                </c:pt>
                <c:pt idx="3">
                  <c:v>0.74</c:v>
                </c:pt>
                <c:pt idx="4">
                  <c:v>0.09</c:v>
                </c:pt>
                <c:pt idx="5">
                  <c:v>0.01</c:v>
                </c:pt>
                <c:pt idx="6">
                  <c:v>0.36</c:v>
                </c:pt>
                <c:pt idx="7">
                  <c:v>0.3</c:v>
                </c:pt>
                <c:pt idx="8">
                  <c:v>0.13</c:v>
                </c:pt>
                <c:pt idx="9">
                  <c:v>0.04</c:v>
                </c:pt>
                <c:pt idx="10">
                  <c:v>7.0000000000000007E-2</c:v>
                </c:pt>
              </c:numCache>
            </c:numRef>
          </c:val>
          <c:extLst>
            <c:ext xmlns:c16="http://schemas.microsoft.com/office/drawing/2014/chart" uri="{C3380CC4-5D6E-409C-BE32-E72D297353CC}">
              <c16:uniqueId val="{00000000-E390-B24D-B5FD-C2CB9FD4641F}"/>
            </c:ext>
          </c:extLst>
        </c:ser>
        <c:dLbls>
          <c:showLegendKey val="0"/>
          <c:showVal val="1"/>
          <c:showCatName val="0"/>
          <c:showSerName val="0"/>
          <c:showPercent val="0"/>
          <c:showBubbleSize val="0"/>
        </c:dLbls>
        <c:gapWidth val="75"/>
        <c:axId val="320739856"/>
        <c:axId val="320742464"/>
      </c:barChart>
      <c:catAx>
        <c:axId val="32073985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crossAx val="320742464"/>
        <c:crosses val="autoZero"/>
        <c:auto val="1"/>
        <c:lblAlgn val="ctr"/>
        <c:lblOffset val="100"/>
        <c:noMultiLvlLbl val="0"/>
      </c:catAx>
      <c:valAx>
        <c:axId val="320742464"/>
        <c:scaling>
          <c:orientation val="minMax"/>
        </c:scaling>
        <c:delete val="1"/>
        <c:axPos val="b"/>
        <c:numFmt formatCode="0%" sourceLinked="1"/>
        <c:majorTickMark val="none"/>
        <c:minorTickMark val="none"/>
        <c:tickLblPos val="nextTo"/>
        <c:crossAx val="3207398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nl-NL"/>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Blad1!$B$1</c:f>
              <c:strCache>
                <c:ptCount val="1"/>
                <c:pt idx="0">
                  <c:v>Zorgprofessionals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nl-N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Blad1!$A$2:$A$14</c:f>
              <c:strCache>
                <c:ptCount val="13"/>
                <c:pt idx="0">
                  <c:v>Gebrek aan tijd</c:v>
                </c:pt>
                <c:pt idx="1">
                  <c:v>Gebrek aan begeleiding of training</c:v>
                </c:pt>
                <c:pt idx="2">
                  <c:v>Geen mentale ruimte voor verandering</c:v>
                </c:pt>
                <c:pt idx="3">
                  <c:v>Gebrek aan toegevoegde waarde</c:v>
                </c:pt>
                <c:pt idx="4">
                  <c:v>Innovaties verhogen werkdruk</c:v>
                </c:pt>
                <c:pt idx="5">
                  <c:v>Niet alle veranderingen noodzakelijk</c:v>
                </c:pt>
                <c:pt idx="6">
                  <c:v>Gebrekkige communicatie over innovatie</c:v>
                </c:pt>
                <c:pt idx="7">
                  <c:v>Gebrek aan vertrouwen in succes</c:v>
                </c:pt>
                <c:pt idx="8">
                  <c:v>Onzekerheid over verwachtingen</c:v>
                </c:pt>
                <c:pt idx="9">
                  <c:v>Onvoldoende ondersteuning leidinggevende/management</c:v>
                </c:pt>
                <c:pt idx="10">
                  <c:v>Angst om fouten te maken</c:v>
                </c:pt>
                <c:pt idx="11">
                  <c:v>Weerstand van patiënten</c:v>
                </c:pt>
                <c:pt idx="12">
                  <c:v>Digitale vaardigheden</c:v>
                </c:pt>
              </c:strCache>
            </c:strRef>
          </c:cat>
          <c:val>
            <c:numRef>
              <c:f>Blad1!$B$2:$B$14</c:f>
              <c:numCache>
                <c:formatCode>0%</c:formatCode>
                <c:ptCount val="13"/>
                <c:pt idx="0">
                  <c:v>0.71</c:v>
                </c:pt>
                <c:pt idx="1">
                  <c:v>0.33</c:v>
                </c:pt>
                <c:pt idx="2">
                  <c:v>0.14000000000000001</c:v>
                </c:pt>
                <c:pt idx="3">
                  <c:v>0.13</c:v>
                </c:pt>
                <c:pt idx="4">
                  <c:v>0.18</c:v>
                </c:pt>
                <c:pt idx="5">
                  <c:v>0.2</c:v>
                </c:pt>
                <c:pt idx="6">
                  <c:v>0.26</c:v>
                </c:pt>
                <c:pt idx="7">
                  <c:v>0.06</c:v>
                </c:pt>
                <c:pt idx="8">
                  <c:v>0.17</c:v>
                </c:pt>
                <c:pt idx="9">
                  <c:v>0.1</c:v>
                </c:pt>
                <c:pt idx="10">
                  <c:v>0.06</c:v>
                </c:pt>
                <c:pt idx="11">
                  <c:v>0.06</c:v>
                </c:pt>
                <c:pt idx="12">
                  <c:v>0.1</c:v>
                </c:pt>
              </c:numCache>
            </c:numRef>
          </c:val>
          <c:extLst>
            <c:ext xmlns:c16="http://schemas.microsoft.com/office/drawing/2014/chart" uri="{C3380CC4-5D6E-409C-BE32-E72D297353CC}">
              <c16:uniqueId val="{00000000-8676-3042-A679-44150E787E86}"/>
            </c:ext>
          </c:extLst>
        </c:ser>
        <c:ser>
          <c:idx val="1"/>
          <c:order val="1"/>
          <c:tx>
            <c:strRef>
              <c:f>Blad1!$C$1</c:f>
              <c:strCache>
                <c:ptCount val="1"/>
                <c:pt idx="0">
                  <c:v>Teammanagers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nl-N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Blad1!$A$2:$A$14</c:f>
              <c:strCache>
                <c:ptCount val="13"/>
                <c:pt idx="0">
                  <c:v>Gebrek aan tijd</c:v>
                </c:pt>
                <c:pt idx="1">
                  <c:v>Gebrek aan begeleiding of training</c:v>
                </c:pt>
                <c:pt idx="2">
                  <c:v>Geen mentale ruimte voor verandering</c:v>
                </c:pt>
                <c:pt idx="3">
                  <c:v>Gebrek aan toegevoegde waarde</c:v>
                </c:pt>
                <c:pt idx="4">
                  <c:v>Innovaties verhogen werkdruk</c:v>
                </c:pt>
                <c:pt idx="5">
                  <c:v>Niet alle veranderingen noodzakelijk</c:v>
                </c:pt>
                <c:pt idx="6">
                  <c:v>Gebrekkige communicatie over innovatie</c:v>
                </c:pt>
                <c:pt idx="7">
                  <c:v>Gebrek aan vertrouwen in succes</c:v>
                </c:pt>
                <c:pt idx="8">
                  <c:v>Onzekerheid over verwachtingen</c:v>
                </c:pt>
                <c:pt idx="9">
                  <c:v>Onvoldoende ondersteuning leidinggevende/management</c:v>
                </c:pt>
                <c:pt idx="10">
                  <c:v>Angst om fouten te maken</c:v>
                </c:pt>
                <c:pt idx="11">
                  <c:v>Weerstand van patiënten</c:v>
                </c:pt>
                <c:pt idx="12">
                  <c:v>Digitale vaardigheden</c:v>
                </c:pt>
              </c:strCache>
            </c:strRef>
          </c:cat>
          <c:val>
            <c:numRef>
              <c:f>Blad1!$C$2:$C$14</c:f>
              <c:numCache>
                <c:formatCode>0%</c:formatCode>
                <c:ptCount val="13"/>
                <c:pt idx="0">
                  <c:v>0.56000000000000005</c:v>
                </c:pt>
                <c:pt idx="1">
                  <c:v>0.33</c:v>
                </c:pt>
                <c:pt idx="2">
                  <c:v>0.33</c:v>
                </c:pt>
                <c:pt idx="3">
                  <c:v>0.3</c:v>
                </c:pt>
                <c:pt idx="4">
                  <c:v>0.26</c:v>
                </c:pt>
                <c:pt idx="5">
                  <c:v>0.33</c:v>
                </c:pt>
                <c:pt idx="6">
                  <c:v>0.04</c:v>
                </c:pt>
                <c:pt idx="7">
                  <c:v>0.22</c:v>
                </c:pt>
                <c:pt idx="8">
                  <c:v>0.15</c:v>
                </c:pt>
                <c:pt idx="9">
                  <c:v>0.04</c:v>
                </c:pt>
                <c:pt idx="10">
                  <c:v>0.04</c:v>
                </c:pt>
                <c:pt idx="11">
                  <c:v>0.04</c:v>
                </c:pt>
                <c:pt idx="12">
                  <c:v>0.41</c:v>
                </c:pt>
              </c:numCache>
            </c:numRef>
          </c:val>
          <c:extLst>
            <c:ext xmlns:c16="http://schemas.microsoft.com/office/drawing/2014/chart" uri="{C3380CC4-5D6E-409C-BE32-E72D297353CC}">
              <c16:uniqueId val="{00000001-8676-3042-A679-44150E787E86}"/>
            </c:ext>
          </c:extLst>
        </c:ser>
        <c:dLbls>
          <c:showLegendKey val="0"/>
          <c:showVal val="1"/>
          <c:showCatName val="0"/>
          <c:showSerName val="0"/>
          <c:showPercent val="0"/>
          <c:showBubbleSize val="0"/>
        </c:dLbls>
        <c:gapWidth val="75"/>
        <c:axId val="2138975392"/>
        <c:axId val="2138983472"/>
      </c:barChart>
      <c:catAx>
        <c:axId val="213897539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crossAx val="2138983472"/>
        <c:crosses val="autoZero"/>
        <c:auto val="1"/>
        <c:lblAlgn val="ctr"/>
        <c:lblOffset val="100"/>
        <c:noMultiLvlLbl val="0"/>
      </c:catAx>
      <c:valAx>
        <c:axId val="2138983472"/>
        <c:scaling>
          <c:orientation val="minMax"/>
        </c:scaling>
        <c:delete val="1"/>
        <c:axPos val="b"/>
        <c:numFmt formatCode="0%" sourceLinked="1"/>
        <c:majorTickMark val="none"/>
        <c:minorTickMark val="none"/>
        <c:tickLblPos val="nextTo"/>
        <c:crossAx val="21389753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nl-NL"/>
    </a:p>
  </c:txPr>
  <c:externalData r:id="rId3">
    <c:autoUpdate val="0"/>
  </c:externalData>
</c:chartSpace>
</file>

<file path=ppt/charts/colors1.xml><?xml version="1.0" encoding="utf-8"?>
<cs:colorStyle xmlns:cs="http://schemas.microsoft.com/office/drawing/2012/chartStyle" xmlns:a="http://schemas.openxmlformats.org/drawingml/2006/main" meth="withinLinearReversed" id="23">
  <a:schemeClr val="accent3"/>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Reversed" id="21">
  <a:schemeClr val="accent1"/>
</cs:colorStyle>
</file>

<file path=ppt/charts/colors3.xml><?xml version="1.0" encoding="utf-8"?>
<cs:colorStyle xmlns:cs="http://schemas.microsoft.com/office/drawing/2012/chartStyle" xmlns:a="http://schemas.openxmlformats.org/drawingml/2006/main" meth="withinLinearReversed" id="21">
  <a:schemeClr val="accent1"/>
</cs:colorStyle>
</file>

<file path=ppt/charts/colors4.xml><?xml version="1.0" encoding="utf-8"?>
<cs:colorStyle xmlns:cs="http://schemas.microsoft.com/office/drawing/2012/chartStyle" xmlns:a="http://schemas.openxmlformats.org/drawingml/2006/main" meth="withinLinearReversed" id="21">
  <a:schemeClr val="accent1"/>
</cs:colorStyle>
</file>

<file path=ppt/charts/colors5.xml><?xml version="1.0" encoding="utf-8"?>
<cs:colorStyle xmlns:cs="http://schemas.microsoft.com/office/drawing/2012/chartStyle" xmlns:a="http://schemas.openxmlformats.org/drawingml/2006/main" meth="withinLinear" id="16">
  <a:schemeClr val="accent3"/>
</cs:colorStyle>
</file>

<file path=ppt/charts/colors6.xml><?xml version="1.0" encoding="utf-8"?>
<cs:colorStyle xmlns:cs="http://schemas.microsoft.com/office/drawing/2012/chartStyle" xmlns:a="http://schemas.openxmlformats.org/drawingml/2006/main" meth="withinLinear" id="16">
  <a:schemeClr val="accent3"/>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50750C-EA37-BC46-B24A-874F69A762E1}" type="datetimeFigureOut">
              <a:rPr lang="nl-NL" smtClean="0"/>
              <a:t>04-04-2025</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765913-764A-1349-8007-C7813D8B1D57}" type="slidenum">
              <a:rPr lang="nl-NL" smtClean="0"/>
              <a:t>‹nr.›</a:t>
            </a:fld>
            <a:endParaRPr lang="nl-NL"/>
          </a:p>
        </p:txBody>
      </p:sp>
    </p:spTree>
    <p:extLst>
      <p:ext uri="{BB962C8B-B14F-4D97-AF65-F5344CB8AC3E}">
        <p14:creationId xmlns:p14="http://schemas.microsoft.com/office/powerpoint/2010/main" val="160979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Deze presentatie toont de resultaten van ons onderzoek naar innovatiebereidheid binnen Rijnstate. We delen de belangrijkste inzichten uit de vragenlijst en focusgroepen en geven concrete aanbevelingen om de innovatiebereidheid te vergroten.</a:t>
            </a:r>
          </a:p>
        </p:txBody>
      </p:sp>
      <p:sp>
        <p:nvSpPr>
          <p:cNvPr id="4" name="Tijdelijke aanduiding voor dianummer 3"/>
          <p:cNvSpPr>
            <a:spLocks noGrp="1"/>
          </p:cNvSpPr>
          <p:nvPr>
            <p:ph type="sldNum" sz="quarter" idx="5"/>
          </p:nvPr>
        </p:nvSpPr>
        <p:spPr/>
        <p:txBody>
          <a:bodyPr/>
          <a:lstStyle/>
          <a:p>
            <a:fld id="{FC765913-764A-1349-8007-C7813D8B1D57}" type="slidenum">
              <a:rPr lang="nl-NL" smtClean="0"/>
              <a:t>1</a:t>
            </a:fld>
            <a:endParaRPr lang="nl-NL"/>
          </a:p>
        </p:txBody>
      </p:sp>
    </p:spTree>
    <p:extLst>
      <p:ext uri="{BB962C8B-B14F-4D97-AF65-F5344CB8AC3E}">
        <p14:creationId xmlns:p14="http://schemas.microsoft.com/office/powerpoint/2010/main" val="30382065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91D089-65EA-B373-B71D-BEA1202D9F25}"/>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E7451637-564A-AC62-5CBA-DEEE894DE5E2}"/>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B75B4952-E584-B2F4-9491-267DF9748700}"/>
              </a:ext>
            </a:extLst>
          </p:cNvPr>
          <p:cNvSpPr>
            <a:spLocks noGrp="1"/>
          </p:cNvSpPr>
          <p:nvPr>
            <p:ph type="body" idx="1"/>
          </p:nvPr>
        </p:nvSpPr>
        <p:spPr/>
        <p:txBody>
          <a:bodyPr/>
          <a:lstStyle/>
          <a:p>
            <a:endParaRPr lang="nl-NL" dirty="0"/>
          </a:p>
        </p:txBody>
      </p:sp>
      <p:sp>
        <p:nvSpPr>
          <p:cNvPr id="4" name="Tijdelijke aanduiding voor dianummer 3">
            <a:extLst>
              <a:ext uri="{FF2B5EF4-FFF2-40B4-BE49-F238E27FC236}">
                <a16:creationId xmlns:a16="http://schemas.microsoft.com/office/drawing/2014/main" id="{F34F9106-064D-38C6-90F4-EC24AA890219}"/>
              </a:ext>
            </a:extLst>
          </p:cNvPr>
          <p:cNvSpPr>
            <a:spLocks noGrp="1"/>
          </p:cNvSpPr>
          <p:nvPr>
            <p:ph type="sldNum" sz="quarter" idx="5"/>
          </p:nvPr>
        </p:nvSpPr>
        <p:spPr/>
        <p:txBody>
          <a:bodyPr/>
          <a:lstStyle/>
          <a:p>
            <a:fld id="{FC765913-764A-1349-8007-C7813D8B1D57}" type="slidenum">
              <a:rPr lang="nl-NL" smtClean="0"/>
              <a:t>11</a:t>
            </a:fld>
            <a:endParaRPr lang="nl-NL"/>
          </a:p>
        </p:txBody>
      </p:sp>
    </p:spTree>
    <p:extLst>
      <p:ext uri="{BB962C8B-B14F-4D97-AF65-F5344CB8AC3E}">
        <p14:creationId xmlns:p14="http://schemas.microsoft.com/office/powerpoint/2010/main" val="37798554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FC765913-764A-1349-8007-C7813D8B1D57}" type="slidenum">
              <a:rPr lang="nl-NL" smtClean="0"/>
              <a:t>12</a:t>
            </a:fld>
            <a:endParaRPr lang="nl-NL"/>
          </a:p>
        </p:txBody>
      </p:sp>
    </p:spTree>
    <p:extLst>
      <p:ext uri="{BB962C8B-B14F-4D97-AF65-F5344CB8AC3E}">
        <p14:creationId xmlns:p14="http://schemas.microsoft.com/office/powerpoint/2010/main" val="34635475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F3B8AA-90CF-FC85-045A-9821B43E0A8D}"/>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4C12BA27-D31B-B8F4-6808-B49C0D36E8B3}"/>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C1CFB8DC-FFE8-E3C1-A9CA-2D010764D9B0}"/>
              </a:ext>
            </a:extLst>
          </p:cNvPr>
          <p:cNvSpPr>
            <a:spLocks noGrp="1"/>
          </p:cNvSpPr>
          <p:nvPr>
            <p:ph type="body" idx="1"/>
          </p:nvPr>
        </p:nvSpPr>
        <p:spPr/>
        <p:txBody>
          <a:bodyPr/>
          <a:lstStyle/>
          <a:p>
            <a:endParaRPr lang="nl-NL" dirty="0"/>
          </a:p>
        </p:txBody>
      </p:sp>
      <p:sp>
        <p:nvSpPr>
          <p:cNvPr id="4" name="Tijdelijke aanduiding voor dianummer 3">
            <a:extLst>
              <a:ext uri="{FF2B5EF4-FFF2-40B4-BE49-F238E27FC236}">
                <a16:creationId xmlns:a16="http://schemas.microsoft.com/office/drawing/2014/main" id="{D2A261F7-240A-AC43-4D52-8F48CC7B5384}"/>
              </a:ext>
            </a:extLst>
          </p:cNvPr>
          <p:cNvSpPr>
            <a:spLocks noGrp="1"/>
          </p:cNvSpPr>
          <p:nvPr>
            <p:ph type="sldNum" sz="quarter" idx="5"/>
          </p:nvPr>
        </p:nvSpPr>
        <p:spPr/>
        <p:txBody>
          <a:bodyPr/>
          <a:lstStyle/>
          <a:p>
            <a:fld id="{FC765913-764A-1349-8007-C7813D8B1D57}" type="slidenum">
              <a:rPr lang="nl-NL" smtClean="0"/>
              <a:t>13</a:t>
            </a:fld>
            <a:endParaRPr lang="nl-NL"/>
          </a:p>
        </p:txBody>
      </p:sp>
    </p:spTree>
    <p:extLst>
      <p:ext uri="{BB962C8B-B14F-4D97-AF65-F5344CB8AC3E}">
        <p14:creationId xmlns:p14="http://schemas.microsoft.com/office/powerpoint/2010/main" val="1106456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i="1" dirty="0"/>
              <a:t>Op de volgende pagina zie je alle percentages voor de belemmeringen waar zij uit konden kiezen</a:t>
            </a:r>
            <a:br>
              <a:rPr lang="nl-NL" i="1" dirty="0"/>
            </a:br>
            <a:br>
              <a:rPr lang="nl-NL" i="1" dirty="0"/>
            </a:br>
            <a:r>
              <a:rPr lang="nl-NL" dirty="0"/>
              <a:t>Tijdgebrek staat duidelijk op nummer één, zowel bij zorgprofessionals (71%) als bij teammanagers (56%). In de focusgroepen werd duidelijk dat het niet alleen gaat om effectieve tijd , maar ook om mentale ruimte. Opvallend is dat teammanagers zich veel meer zorgen maken over de digitale vaardigheden van hun team (41%) dan dat medewerkers dit zelf als probleem zien. Ook belangrijk: gebrek aan begeleiding en gebrekkige communicatie remmen innovatie. Een goede innovatiestrategie moet deze belemmeringen dus gericht aanpakken.</a:t>
            </a:r>
          </a:p>
          <a:p>
            <a:br>
              <a:rPr lang="nl-NL" i="1" dirty="0"/>
            </a:br>
            <a:endParaRPr lang="nl-NL" i="1" dirty="0"/>
          </a:p>
        </p:txBody>
      </p:sp>
      <p:sp>
        <p:nvSpPr>
          <p:cNvPr id="4" name="Tijdelijke aanduiding voor dianummer 3"/>
          <p:cNvSpPr>
            <a:spLocks noGrp="1"/>
          </p:cNvSpPr>
          <p:nvPr>
            <p:ph type="sldNum" sz="quarter" idx="5"/>
          </p:nvPr>
        </p:nvSpPr>
        <p:spPr/>
        <p:txBody>
          <a:bodyPr/>
          <a:lstStyle/>
          <a:p>
            <a:fld id="{FC765913-764A-1349-8007-C7813D8B1D57}" type="slidenum">
              <a:rPr lang="nl-NL" smtClean="0"/>
              <a:t>14</a:t>
            </a:fld>
            <a:endParaRPr lang="nl-NL"/>
          </a:p>
        </p:txBody>
      </p:sp>
    </p:spTree>
    <p:extLst>
      <p:ext uri="{BB962C8B-B14F-4D97-AF65-F5344CB8AC3E}">
        <p14:creationId xmlns:p14="http://schemas.microsoft.com/office/powerpoint/2010/main" val="10489763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FC765913-764A-1349-8007-C7813D8B1D57}" type="slidenum">
              <a:rPr lang="nl-NL" smtClean="0"/>
              <a:t>15</a:t>
            </a:fld>
            <a:endParaRPr lang="nl-NL"/>
          </a:p>
        </p:txBody>
      </p:sp>
    </p:spTree>
    <p:extLst>
      <p:ext uri="{BB962C8B-B14F-4D97-AF65-F5344CB8AC3E}">
        <p14:creationId xmlns:p14="http://schemas.microsoft.com/office/powerpoint/2010/main" val="42842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07D261-7C1C-5B89-FF4A-356C447A2062}"/>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45B51B94-D5D6-F62C-A956-F0CF7A55B2D3}"/>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0F62B577-385E-3A23-720A-5A0787E6FE7A}"/>
              </a:ext>
            </a:extLst>
          </p:cNvPr>
          <p:cNvSpPr>
            <a:spLocks noGrp="1"/>
          </p:cNvSpPr>
          <p:nvPr>
            <p:ph type="body" idx="1"/>
          </p:nvPr>
        </p:nvSpPr>
        <p:spPr/>
        <p:txBody>
          <a:bodyPr/>
          <a:lstStyle/>
          <a:p>
            <a:endParaRPr lang="nl-NL" dirty="0"/>
          </a:p>
        </p:txBody>
      </p:sp>
      <p:sp>
        <p:nvSpPr>
          <p:cNvPr id="4" name="Tijdelijke aanduiding voor dianummer 3">
            <a:extLst>
              <a:ext uri="{FF2B5EF4-FFF2-40B4-BE49-F238E27FC236}">
                <a16:creationId xmlns:a16="http://schemas.microsoft.com/office/drawing/2014/main" id="{ACFD35CD-5AC3-A97D-0452-8BF7EABA11AB}"/>
              </a:ext>
            </a:extLst>
          </p:cNvPr>
          <p:cNvSpPr>
            <a:spLocks noGrp="1"/>
          </p:cNvSpPr>
          <p:nvPr>
            <p:ph type="sldNum" sz="quarter" idx="5"/>
          </p:nvPr>
        </p:nvSpPr>
        <p:spPr/>
        <p:txBody>
          <a:bodyPr/>
          <a:lstStyle/>
          <a:p>
            <a:fld id="{FC765913-764A-1349-8007-C7813D8B1D57}" type="slidenum">
              <a:rPr lang="nl-NL" smtClean="0"/>
              <a:t>16</a:t>
            </a:fld>
            <a:endParaRPr lang="nl-NL"/>
          </a:p>
        </p:txBody>
      </p:sp>
    </p:spTree>
    <p:extLst>
      <p:ext uri="{BB962C8B-B14F-4D97-AF65-F5344CB8AC3E}">
        <p14:creationId xmlns:p14="http://schemas.microsoft.com/office/powerpoint/2010/main" val="13409039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FC765913-764A-1349-8007-C7813D8B1D57}" type="slidenum">
              <a:rPr lang="nl-NL" smtClean="0"/>
              <a:t>17</a:t>
            </a:fld>
            <a:endParaRPr lang="nl-NL"/>
          </a:p>
        </p:txBody>
      </p:sp>
    </p:spTree>
    <p:extLst>
      <p:ext uri="{BB962C8B-B14F-4D97-AF65-F5344CB8AC3E}">
        <p14:creationId xmlns:p14="http://schemas.microsoft.com/office/powerpoint/2010/main" val="37686010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FC765913-764A-1349-8007-C7813D8B1D57}" type="slidenum">
              <a:rPr lang="nl-NL" smtClean="0"/>
              <a:t>19</a:t>
            </a:fld>
            <a:endParaRPr lang="nl-NL"/>
          </a:p>
        </p:txBody>
      </p:sp>
    </p:spTree>
    <p:extLst>
      <p:ext uri="{BB962C8B-B14F-4D97-AF65-F5344CB8AC3E}">
        <p14:creationId xmlns:p14="http://schemas.microsoft.com/office/powerpoint/2010/main" val="5672885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6442AA-AB8C-9F50-96E7-7F50C6910354}"/>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4C0635E7-7866-4A00-AE2C-BA9012F955EE}"/>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6F1A8F37-086C-A9C7-6D74-7DFB674DBFE2}"/>
              </a:ext>
            </a:extLst>
          </p:cNvPr>
          <p:cNvSpPr>
            <a:spLocks noGrp="1"/>
          </p:cNvSpPr>
          <p:nvPr>
            <p:ph type="body" idx="1"/>
          </p:nvPr>
        </p:nvSpPr>
        <p:spPr/>
        <p:txBody>
          <a:bodyPr/>
          <a:lstStyle/>
          <a:p>
            <a:endParaRPr lang="nl-NL" dirty="0"/>
          </a:p>
        </p:txBody>
      </p:sp>
      <p:sp>
        <p:nvSpPr>
          <p:cNvPr id="4" name="Tijdelijke aanduiding voor dianummer 3">
            <a:extLst>
              <a:ext uri="{FF2B5EF4-FFF2-40B4-BE49-F238E27FC236}">
                <a16:creationId xmlns:a16="http://schemas.microsoft.com/office/drawing/2014/main" id="{EB4AC46B-0846-8EC2-6D29-02FE3811EE2A}"/>
              </a:ext>
            </a:extLst>
          </p:cNvPr>
          <p:cNvSpPr>
            <a:spLocks noGrp="1"/>
          </p:cNvSpPr>
          <p:nvPr>
            <p:ph type="sldNum" sz="quarter" idx="5"/>
          </p:nvPr>
        </p:nvSpPr>
        <p:spPr/>
        <p:txBody>
          <a:bodyPr/>
          <a:lstStyle/>
          <a:p>
            <a:fld id="{FC765913-764A-1349-8007-C7813D8B1D57}" type="slidenum">
              <a:rPr lang="nl-NL" smtClean="0"/>
              <a:t>20</a:t>
            </a:fld>
            <a:endParaRPr lang="nl-NL"/>
          </a:p>
        </p:txBody>
      </p:sp>
    </p:spTree>
    <p:extLst>
      <p:ext uri="{BB962C8B-B14F-4D97-AF65-F5344CB8AC3E}">
        <p14:creationId xmlns:p14="http://schemas.microsoft.com/office/powerpoint/2010/main" val="5755819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 Late </a:t>
            </a:r>
            <a:r>
              <a:rPr lang="nl-NL" dirty="0" err="1"/>
              <a:t>Majority</a:t>
            </a:r>
            <a:r>
              <a:rPr lang="nl-NL" dirty="0"/>
              <a:t> vormt een grote groep binnen elke organisatie. Als we hen kunnen laten verschuiven naar de </a:t>
            </a:r>
            <a:r>
              <a:rPr lang="nl-NL" dirty="0" err="1"/>
              <a:t>Early</a:t>
            </a:r>
            <a:r>
              <a:rPr lang="nl-NL" dirty="0"/>
              <a:t> </a:t>
            </a:r>
            <a:r>
              <a:rPr lang="nl-NL" dirty="0" err="1"/>
              <a:t>Majority</a:t>
            </a:r>
            <a:r>
              <a:rPr lang="nl-NL" dirty="0"/>
              <a:t>, creëren we een stevig draagvlak voor innovatie. Uit ons onderzoek blijkt dat deze groep andere behoeften heeft. Ze zijn behoudender, willen eerst bewijs zien dat iets werkt, en ervaren innovatie vaker als extra belasting. Opvallend is ook dat ze innovaties minder zien als iets wat vanuit henzelf of collega's komt. De focusgroepen gaven duidelijk aan dat we onze energie niet moeten richten op de Laggards, maar juist op het meekrijgen van de Late </a:t>
            </a:r>
            <a:r>
              <a:rPr lang="nl-NL" dirty="0" err="1"/>
              <a:t>Majority</a:t>
            </a:r>
            <a:r>
              <a:rPr lang="nl-NL" dirty="0"/>
              <a:t>. In de volgende slides gaan we dieper in op hoe we dat kunnen bereiken.</a:t>
            </a:r>
          </a:p>
          <a:p>
            <a:endParaRPr lang="nl-NL" dirty="0"/>
          </a:p>
        </p:txBody>
      </p:sp>
      <p:sp>
        <p:nvSpPr>
          <p:cNvPr id="4" name="Tijdelijke aanduiding voor dianummer 3"/>
          <p:cNvSpPr>
            <a:spLocks noGrp="1"/>
          </p:cNvSpPr>
          <p:nvPr>
            <p:ph type="sldNum" sz="quarter" idx="5"/>
          </p:nvPr>
        </p:nvSpPr>
        <p:spPr/>
        <p:txBody>
          <a:bodyPr/>
          <a:lstStyle/>
          <a:p>
            <a:fld id="{FC765913-764A-1349-8007-C7813D8B1D57}" type="slidenum">
              <a:rPr lang="nl-NL" smtClean="0"/>
              <a:t>21</a:t>
            </a:fld>
            <a:endParaRPr lang="nl-NL"/>
          </a:p>
        </p:txBody>
      </p:sp>
    </p:spTree>
    <p:extLst>
      <p:ext uri="{BB962C8B-B14F-4D97-AF65-F5344CB8AC3E}">
        <p14:creationId xmlns:p14="http://schemas.microsoft.com/office/powerpoint/2010/main" val="16616743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 aanleiding voor dit onderzoek komt voort uit de groeiende druk op de zorg en de behoefte om innovaties breder te implementeren. Rijnstate heeft veel ervaring met het pionieren van innovatieve oplossingen, maar merkt dat de </a:t>
            </a:r>
            <a:r>
              <a:rPr lang="nl-NL" dirty="0" err="1"/>
              <a:t>organisatiebrede</a:t>
            </a:r>
            <a:r>
              <a:rPr lang="nl-NL" dirty="0"/>
              <a:t> adoptie een uitdaging blijft. Dit onderzoek geeft inzicht in de huidige stand van zaken en biedt handvatten om de innovatiebereidheid te vergroten.</a:t>
            </a:r>
          </a:p>
        </p:txBody>
      </p:sp>
      <p:sp>
        <p:nvSpPr>
          <p:cNvPr id="4" name="Tijdelijke aanduiding voor dianummer 3"/>
          <p:cNvSpPr>
            <a:spLocks noGrp="1"/>
          </p:cNvSpPr>
          <p:nvPr>
            <p:ph type="sldNum" sz="quarter" idx="5"/>
          </p:nvPr>
        </p:nvSpPr>
        <p:spPr/>
        <p:txBody>
          <a:bodyPr/>
          <a:lstStyle/>
          <a:p>
            <a:fld id="{FC765913-764A-1349-8007-C7813D8B1D57}" type="slidenum">
              <a:rPr lang="nl-NL" smtClean="0"/>
              <a:t>2</a:t>
            </a:fld>
            <a:endParaRPr lang="nl-NL"/>
          </a:p>
        </p:txBody>
      </p:sp>
    </p:spTree>
    <p:extLst>
      <p:ext uri="{BB962C8B-B14F-4D97-AF65-F5344CB8AC3E}">
        <p14:creationId xmlns:p14="http://schemas.microsoft.com/office/powerpoint/2010/main" val="350898652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FC765913-764A-1349-8007-C7813D8B1D57}" type="slidenum">
              <a:rPr lang="nl-NL" smtClean="0"/>
              <a:t>22</a:t>
            </a:fld>
            <a:endParaRPr lang="nl-NL"/>
          </a:p>
        </p:txBody>
      </p:sp>
    </p:spTree>
    <p:extLst>
      <p:ext uri="{BB962C8B-B14F-4D97-AF65-F5344CB8AC3E}">
        <p14:creationId xmlns:p14="http://schemas.microsoft.com/office/powerpoint/2010/main" val="31272118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FC765913-764A-1349-8007-C7813D8B1D57}" type="slidenum">
              <a:rPr lang="nl-NL" smtClean="0"/>
              <a:t>23</a:t>
            </a:fld>
            <a:endParaRPr lang="nl-NL"/>
          </a:p>
        </p:txBody>
      </p:sp>
    </p:spTree>
    <p:extLst>
      <p:ext uri="{BB962C8B-B14F-4D97-AF65-F5344CB8AC3E}">
        <p14:creationId xmlns:p14="http://schemas.microsoft.com/office/powerpoint/2010/main" val="30103308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We hebben een combinatie van methoden gebruikt om een zo volledig mogelijk beeld te krijgen. Het expertinterview was de aftrap en heeft geholpen bij het formuleren van de vragen voor de digitale vragenlijst en de focusgroepen. De vragenlijst heeft kwantitatieve data opgeleverd over de huidige stand van zaken. In de focusgroepen hebben we dieper doorgevraagd naar de ervaringen en behoeften van medewerkers.</a:t>
            </a:r>
          </a:p>
        </p:txBody>
      </p:sp>
      <p:sp>
        <p:nvSpPr>
          <p:cNvPr id="4" name="Tijdelijke aanduiding voor dianummer 3"/>
          <p:cNvSpPr>
            <a:spLocks noGrp="1"/>
          </p:cNvSpPr>
          <p:nvPr>
            <p:ph type="sldNum" sz="quarter" idx="5"/>
          </p:nvPr>
        </p:nvSpPr>
        <p:spPr/>
        <p:txBody>
          <a:bodyPr/>
          <a:lstStyle/>
          <a:p>
            <a:fld id="{FC765913-764A-1349-8007-C7813D8B1D57}" type="slidenum">
              <a:rPr lang="nl-NL" smtClean="0"/>
              <a:t>3</a:t>
            </a:fld>
            <a:endParaRPr lang="nl-NL"/>
          </a:p>
        </p:txBody>
      </p:sp>
    </p:spTree>
    <p:extLst>
      <p:ext uri="{BB962C8B-B14F-4D97-AF65-F5344CB8AC3E}">
        <p14:creationId xmlns:p14="http://schemas.microsoft.com/office/powerpoint/2010/main" val="38146098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None/>
            </a:pPr>
            <a:r>
              <a:rPr lang="nl-NL" dirty="0"/>
              <a:t>De respondenten vormen een goede afspiegeling van het personeel van Rijnstate, met een mix van functies, leeftijden en ervaringsniveaus. De helft van de respondenten bestaat uit verpleegkundigen en verpleegkundig specialisten (48%), gevolgd door artsen (25%) en teammanagers (19%). De meeste deelnemers zijn ervaren medewerkers - meer dan de helft werkt al langer dan 10 jaar bij Rijnstate. De focusgroepen hadden een diverse samenstelling om verschillende perspectieven op innovatie te verzamelen.</a:t>
            </a:r>
            <a:br>
              <a:rPr lang="nl-NL" dirty="0"/>
            </a:br>
            <a:br>
              <a:rPr lang="nl-NL" dirty="0"/>
            </a:br>
            <a:r>
              <a:rPr lang="nl-NL" i="1" dirty="0"/>
              <a:t>Extra info: </a:t>
            </a:r>
            <a:r>
              <a:rPr lang="nl-NL" sz="1200" dirty="0"/>
              <a:t>Afdeling: acute en intensieve zorg 27%, beschouwende en chronische zorg 28%, diagnostiek en ondersteunende zorg 4%, oncologische zorg 12%, planbare zorg 11%, vrouw, kind en gezinsgerichte zorg 14%, HR 1%, IMT 2%, Kwaliteit, wetenschap en ontwikkelen 1%. </a:t>
            </a:r>
          </a:p>
          <a:p>
            <a:endParaRPr lang="nl-NL" dirty="0"/>
          </a:p>
        </p:txBody>
      </p:sp>
      <p:sp>
        <p:nvSpPr>
          <p:cNvPr id="4" name="Tijdelijke aanduiding voor dianummer 3"/>
          <p:cNvSpPr>
            <a:spLocks noGrp="1"/>
          </p:cNvSpPr>
          <p:nvPr>
            <p:ph type="sldNum" sz="quarter" idx="5"/>
          </p:nvPr>
        </p:nvSpPr>
        <p:spPr/>
        <p:txBody>
          <a:bodyPr/>
          <a:lstStyle/>
          <a:p>
            <a:fld id="{FC765913-764A-1349-8007-C7813D8B1D57}" type="slidenum">
              <a:rPr lang="nl-NL" smtClean="0"/>
              <a:t>4</a:t>
            </a:fld>
            <a:endParaRPr lang="nl-NL"/>
          </a:p>
        </p:txBody>
      </p:sp>
    </p:spTree>
    <p:extLst>
      <p:ext uri="{BB962C8B-B14F-4D97-AF65-F5344CB8AC3E}">
        <p14:creationId xmlns:p14="http://schemas.microsoft.com/office/powerpoint/2010/main" val="22682764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FC765913-764A-1349-8007-C7813D8B1D57}" type="slidenum">
              <a:rPr lang="nl-NL" smtClean="0"/>
              <a:t>5</a:t>
            </a:fld>
            <a:endParaRPr lang="nl-NL"/>
          </a:p>
        </p:txBody>
      </p:sp>
    </p:spTree>
    <p:extLst>
      <p:ext uri="{BB962C8B-B14F-4D97-AF65-F5344CB8AC3E}">
        <p14:creationId xmlns:p14="http://schemas.microsoft.com/office/powerpoint/2010/main" val="36342594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 adoptiecurve van Rogers helpt ons te begrijpen hoe vernieuwing verspreid wordt binnen een organisatie. Het diagram toont de normaalverdeling zoals die wereldwijd in organisaties wordt gevonden. Elke groep heeft specifieke kenmerken en behoeften als het gaat om innovatie. Om effectief te zijn in het stimuleren van innovatie, moeten we rekening houden met deze verschillende groepen en wat hen motiveert of tegenhoudt.</a:t>
            </a:r>
            <a:br>
              <a:rPr lang="nl-NL" dirty="0"/>
            </a:br>
            <a:br>
              <a:rPr lang="nl-NL" dirty="0"/>
            </a:br>
            <a:r>
              <a:rPr lang="nl-NL" dirty="0"/>
              <a:t>De meer innovatieve medewerkers hebben waarschijnlijk vaker de vragenlijst ingevuld, wat de oververtegenwoordiging van Innovators en </a:t>
            </a:r>
            <a:r>
              <a:rPr lang="nl-NL" dirty="0" err="1"/>
              <a:t>Early</a:t>
            </a:r>
            <a:r>
              <a:rPr lang="nl-NL" dirty="0"/>
              <a:t> Adopters verklaart.</a:t>
            </a:r>
            <a:br>
              <a:rPr lang="nl-NL" dirty="0"/>
            </a:br>
            <a:endParaRPr lang="nl-NL" dirty="0"/>
          </a:p>
          <a:p>
            <a:r>
              <a:rPr lang="nl-NL" dirty="0"/>
              <a:t>Belangrijk inzicht uit de focusgroepen: de persona waartoe iemand behoort is niet statisch. Iemand kan in verschillende situaties verschillende rollen aannemen, afhankelijk van factoren zoals werkdruk, interesse in het onderwerp, en ondersteuning vanuit de organisatie.</a:t>
            </a:r>
          </a:p>
          <a:p>
            <a:endParaRPr lang="nl-NL" dirty="0"/>
          </a:p>
          <a:p>
            <a:endParaRPr lang="nl-NL" dirty="0"/>
          </a:p>
        </p:txBody>
      </p:sp>
      <p:sp>
        <p:nvSpPr>
          <p:cNvPr id="4" name="Tijdelijke aanduiding voor dianummer 3"/>
          <p:cNvSpPr>
            <a:spLocks noGrp="1"/>
          </p:cNvSpPr>
          <p:nvPr>
            <p:ph type="sldNum" sz="quarter" idx="5"/>
          </p:nvPr>
        </p:nvSpPr>
        <p:spPr/>
        <p:txBody>
          <a:bodyPr/>
          <a:lstStyle/>
          <a:p>
            <a:fld id="{FC765913-764A-1349-8007-C7813D8B1D57}" type="slidenum">
              <a:rPr lang="nl-NL" smtClean="0"/>
              <a:t>6</a:t>
            </a:fld>
            <a:endParaRPr lang="nl-NL"/>
          </a:p>
        </p:txBody>
      </p:sp>
    </p:spTree>
    <p:extLst>
      <p:ext uri="{BB962C8B-B14F-4D97-AF65-F5344CB8AC3E}">
        <p14:creationId xmlns:p14="http://schemas.microsoft.com/office/powerpoint/2010/main" val="23241824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C83467-6DB2-3710-7341-656F68AF6760}"/>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E5DD7318-0108-3E3B-3CB0-CA68C5CC0D4A}"/>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B7606B13-5509-D9E6-0E9E-21A87D5694A6}"/>
              </a:ext>
            </a:extLst>
          </p:cNvPr>
          <p:cNvSpPr>
            <a:spLocks noGrp="1"/>
          </p:cNvSpPr>
          <p:nvPr>
            <p:ph type="body" idx="1"/>
          </p:nvPr>
        </p:nvSpPr>
        <p:spPr/>
        <p:txBody>
          <a:bodyPr/>
          <a:lstStyle/>
          <a:p>
            <a:endParaRPr lang="nl-NL" dirty="0"/>
          </a:p>
        </p:txBody>
      </p:sp>
      <p:sp>
        <p:nvSpPr>
          <p:cNvPr id="4" name="Tijdelijke aanduiding voor dianummer 3">
            <a:extLst>
              <a:ext uri="{FF2B5EF4-FFF2-40B4-BE49-F238E27FC236}">
                <a16:creationId xmlns:a16="http://schemas.microsoft.com/office/drawing/2014/main" id="{A6964F5C-921E-D842-71A5-4C78084FEB00}"/>
              </a:ext>
            </a:extLst>
          </p:cNvPr>
          <p:cNvSpPr>
            <a:spLocks noGrp="1"/>
          </p:cNvSpPr>
          <p:nvPr>
            <p:ph type="sldNum" sz="quarter" idx="5"/>
          </p:nvPr>
        </p:nvSpPr>
        <p:spPr/>
        <p:txBody>
          <a:bodyPr/>
          <a:lstStyle/>
          <a:p>
            <a:fld id="{FC765913-764A-1349-8007-C7813D8B1D57}" type="slidenum">
              <a:rPr lang="nl-NL" smtClean="0"/>
              <a:t>7</a:t>
            </a:fld>
            <a:endParaRPr lang="nl-NL"/>
          </a:p>
        </p:txBody>
      </p:sp>
    </p:spTree>
    <p:extLst>
      <p:ext uri="{BB962C8B-B14F-4D97-AF65-F5344CB8AC3E}">
        <p14:creationId xmlns:p14="http://schemas.microsoft.com/office/powerpoint/2010/main" val="26221021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FC765913-764A-1349-8007-C7813D8B1D57}" type="slidenum">
              <a:rPr lang="nl-NL" smtClean="0"/>
              <a:t>9</a:t>
            </a:fld>
            <a:endParaRPr lang="nl-NL"/>
          </a:p>
        </p:txBody>
      </p:sp>
    </p:spTree>
    <p:extLst>
      <p:ext uri="{BB962C8B-B14F-4D97-AF65-F5344CB8AC3E}">
        <p14:creationId xmlns:p14="http://schemas.microsoft.com/office/powerpoint/2010/main" val="19625321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Er is een opvallend verschil tussen de communicatievoorkeuren in de survey en het werkelijke gedrag in de praktijk. Hoewel 82% van de medewerkers aangeeft intranet/nieuwsbrieven te prefereren, blijkt uit de focusgroepen dat deze nauwelijks worden gelezen. Voor de Late </a:t>
            </a:r>
            <a:r>
              <a:rPr lang="nl-NL" dirty="0" err="1"/>
              <a:t>Majority</a:t>
            </a:r>
            <a:r>
              <a:rPr lang="nl-NL" dirty="0"/>
              <a:t> lijken persoonlijke kanalen effectiever: werkoverleggen, gesprekken bij de koffie, en visuele communicatie op centrale plekken. </a:t>
            </a:r>
          </a:p>
        </p:txBody>
      </p:sp>
      <p:sp>
        <p:nvSpPr>
          <p:cNvPr id="4" name="Tijdelijke aanduiding voor dianummer 3"/>
          <p:cNvSpPr>
            <a:spLocks noGrp="1"/>
          </p:cNvSpPr>
          <p:nvPr>
            <p:ph type="sldNum" sz="quarter" idx="5"/>
          </p:nvPr>
        </p:nvSpPr>
        <p:spPr/>
        <p:txBody>
          <a:bodyPr/>
          <a:lstStyle/>
          <a:p>
            <a:fld id="{FC765913-764A-1349-8007-C7813D8B1D57}" type="slidenum">
              <a:rPr lang="nl-NL" smtClean="0"/>
              <a:t>10</a:t>
            </a:fld>
            <a:endParaRPr lang="nl-NL"/>
          </a:p>
        </p:txBody>
      </p:sp>
    </p:spTree>
    <p:extLst>
      <p:ext uri="{BB962C8B-B14F-4D97-AF65-F5344CB8AC3E}">
        <p14:creationId xmlns:p14="http://schemas.microsoft.com/office/powerpoint/2010/main" val="39022673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543054-8783-F7F3-0A4B-A690C71FB4C7}"/>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8AB683B9-1BAB-5F0B-2340-31D9BA25194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AE608506-7BAF-3F86-125F-ADAC63F4479D}"/>
              </a:ext>
            </a:extLst>
          </p:cNvPr>
          <p:cNvSpPr>
            <a:spLocks noGrp="1"/>
          </p:cNvSpPr>
          <p:nvPr>
            <p:ph type="dt" sz="half" idx="10"/>
          </p:nvPr>
        </p:nvSpPr>
        <p:spPr/>
        <p:txBody>
          <a:bodyPr/>
          <a:lstStyle/>
          <a:p>
            <a:fld id="{68332735-6621-F046-B939-79633C46AB32}" type="datetimeFigureOut">
              <a:rPr lang="nl-NL" smtClean="0"/>
              <a:t>04-04-2025</a:t>
            </a:fld>
            <a:endParaRPr lang="nl-NL"/>
          </a:p>
        </p:txBody>
      </p:sp>
      <p:sp>
        <p:nvSpPr>
          <p:cNvPr id="5" name="Tijdelijke aanduiding voor voettekst 4">
            <a:extLst>
              <a:ext uri="{FF2B5EF4-FFF2-40B4-BE49-F238E27FC236}">
                <a16:creationId xmlns:a16="http://schemas.microsoft.com/office/drawing/2014/main" id="{D90D8099-6140-3F21-5F52-2B649F0D095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19E26DB-DFA5-1A51-58B8-58F2063C5C7B}"/>
              </a:ext>
            </a:extLst>
          </p:cNvPr>
          <p:cNvSpPr>
            <a:spLocks noGrp="1"/>
          </p:cNvSpPr>
          <p:nvPr>
            <p:ph type="sldNum" sz="quarter" idx="12"/>
          </p:nvPr>
        </p:nvSpPr>
        <p:spPr/>
        <p:txBody>
          <a:bodyPr/>
          <a:lstStyle/>
          <a:p>
            <a:fld id="{1A9FA338-F8E0-E74B-9F17-BBB3D1B2A965}" type="slidenum">
              <a:rPr lang="nl-NL" smtClean="0"/>
              <a:t>‹nr.›</a:t>
            </a:fld>
            <a:endParaRPr lang="nl-NL"/>
          </a:p>
        </p:txBody>
      </p:sp>
    </p:spTree>
    <p:extLst>
      <p:ext uri="{BB962C8B-B14F-4D97-AF65-F5344CB8AC3E}">
        <p14:creationId xmlns:p14="http://schemas.microsoft.com/office/powerpoint/2010/main" val="2023897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7A419E-4BA0-79BB-CA6F-CBDB0070CF9A}"/>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7A3560D4-B34A-0BC6-1CCD-9BBF128A7102}"/>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C69245D-DE48-671B-3672-65758093E100}"/>
              </a:ext>
            </a:extLst>
          </p:cNvPr>
          <p:cNvSpPr>
            <a:spLocks noGrp="1"/>
          </p:cNvSpPr>
          <p:nvPr>
            <p:ph type="dt" sz="half" idx="10"/>
          </p:nvPr>
        </p:nvSpPr>
        <p:spPr/>
        <p:txBody>
          <a:bodyPr/>
          <a:lstStyle/>
          <a:p>
            <a:fld id="{68332735-6621-F046-B939-79633C46AB32}" type="datetimeFigureOut">
              <a:rPr lang="nl-NL" smtClean="0"/>
              <a:t>04-04-2025</a:t>
            </a:fld>
            <a:endParaRPr lang="nl-NL"/>
          </a:p>
        </p:txBody>
      </p:sp>
      <p:sp>
        <p:nvSpPr>
          <p:cNvPr id="5" name="Tijdelijke aanduiding voor voettekst 4">
            <a:extLst>
              <a:ext uri="{FF2B5EF4-FFF2-40B4-BE49-F238E27FC236}">
                <a16:creationId xmlns:a16="http://schemas.microsoft.com/office/drawing/2014/main" id="{34B67C29-B828-2E81-C5D0-30DDD5699D5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A2B4F87-AEFC-9FC1-6E25-95CB3A080BEF}"/>
              </a:ext>
            </a:extLst>
          </p:cNvPr>
          <p:cNvSpPr>
            <a:spLocks noGrp="1"/>
          </p:cNvSpPr>
          <p:nvPr>
            <p:ph type="sldNum" sz="quarter" idx="12"/>
          </p:nvPr>
        </p:nvSpPr>
        <p:spPr/>
        <p:txBody>
          <a:bodyPr/>
          <a:lstStyle/>
          <a:p>
            <a:fld id="{1A9FA338-F8E0-E74B-9F17-BBB3D1B2A965}" type="slidenum">
              <a:rPr lang="nl-NL" smtClean="0"/>
              <a:t>‹nr.›</a:t>
            </a:fld>
            <a:endParaRPr lang="nl-NL"/>
          </a:p>
        </p:txBody>
      </p:sp>
    </p:spTree>
    <p:extLst>
      <p:ext uri="{BB962C8B-B14F-4D97-AF65-F5344CB8AC3E}">
        <p14:creationId xmlns:p14="http://schemas.microsoft.com/office/powerpoint/2010/main" val="3917479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A522B7D4-6F7A-9BE2-D6F0-A55A289F39EC}"/>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E293F673-70AE-1198-F4AC-A5374FB93BCE}"/>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D2438AC-75B7-DB32-65EB-38C161C7C2CC}"/>
              </a:ext>
            </a:extLst>
          </p:cNvPr>
          <p:cNvSpPr>
            <a:spLocks noGrp="1"/>
          </p:cNvSpPr>
          <p:nvPr>
            <p:ph type="dt" sz="half" idx="10"/>
          </p:nvPr>
        </p:nvSpPr>
        <p:spPr/>
        <p:txBody>
          <a:bodyPr/>
          <a:lstStyle/>
          <a:p>
            <a:fld id="{68332735-6621-F046-B939-79633C46AB32}" type="datetimeFigureOut">
              <a:rPr lang="nl-NL" smtClean="0"/>
              <a:t>04-04-2025</a:t>
            </a:fld>
            <a:endParaRPr lang="nl-NL"/>
          </a:p>
        </p:txBody>
      </p:sp>
      <p:sp>
        <p:nvSpPr>
          <p:cNvPr id="5" name="Tijdelijke aanduiding voor voettekst 4">
            <a:extLst>
              <a:ext uri="{FF2B5EF4-FFF2-40B4-BE49-F238E27FC236}">
                <a16:creationId xmlns:a16="http://schemas.microsoft.com/office/drawing/2014/main" id="{93943AD4-AD35-C327-9717-CE07661838B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CEAC12C-FAC4-CBF4-6AE2-50AF26EBC931}"/>
              </a:ext>
            </a:extLst>
          </p:cNvPr>
          <p:cNvSpPr>
            <a:spLocks noGrp="1"/>
          </p:cNvSpPr>
          <p:nvPr>
            <p:ph type="sldNum" sz="quarter" idx="12"/>
          </p:nvPr>
        </p:nvSpPr>
        <p:spPr/>
        <p:txBody>
          <a:bodyPr/>
          <a:lstStyle/>
          <a:p>
            <a:fld id="{1A9FA338-F8E0-E74B-9F17-BBB3D1B2A965}" type="slidenum">
              <a:rPr lang="nl-NL" smtClean="0"/>
              <a:t>‹nr.›</a:t>
            </a:fld>
            <a:endParaRPr lang="nl-NL"/>
          </a:p>
        </p:txBody>
      </p:sp>
    </p:spTree>
    <p:extLst>
      <p:ext uri="{BB962C8B-B14F-4D97-AF65-F5344CB8AC3E}">
        <p14:creationId xmlns:p14="http://schemas.microsoft.com/office/powerpoint/2010/main" val="4185600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B00C60-F1A4-28BB-AE2D-8D75749EF6E9}"/>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16D50F18-E23D-7FE0-A212-FE4129C345CA}"/>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F5BA245-7215-0CD4-BEEE-AC5DE1550256}"/>
              </a:ext>
            </a:extLst>
          </p:cNvPr>
          <p:cNvSpPr>
            <a:spLocks noGrp="1"/>
          </p:cNvSpPr>
          <p:nvPr>
            <p:ph type="dt" sz="half" idx="10"/>
          </p:nvPr>
        </p:nvSpPr>
        <p:spPr/>
        <p:txBody>
          <a:bodyPr/>
          <a:lstStyle/>
          <a:p>
            <a:fld id="{68332735-6621-F046-B939-79633C46AB32}" type="datetimeFigureOut">
              <a:rPr lang="nl-NL" smtClean="0"/>
              <a:t>04-04-2025</a:t>
            </a:fld>
            <a:endParaRPr lang="nl-NL"/>
          </a:p>
        </p:txBody>
      </p:sp>
      <p:sp>
        <p:nvSpPr>
          <p:cNvPr id="5" name="Tijdelijke aanduiding voor voettekst 4">
            <a:extLst>
              <a:ext uri="{FF2B5EF4-FFF2-40B4-BE49-F238E27FC236}">
                <a16:creationId xmlns:a16="http://schemas.microsoft.com/office/drawing/2014/main" id="{C97146D9-FD1A-4725-CFCC-D9E070C9063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8710432-79A9-D39E-7D2B-1C61E85C69A5}"/>
              </a:ext>
            </a:extLst>
          </p:cNvPr>
          <p:cNvSpPr>
            <a:spLocks noGrp="1"/>
          </p:cNvSpPr>
          <p:nvPr>
            <p:ph type="sldNum" sz="quarter" idx="12"/>
          </p:nvPr>
        </p:nvSpPr>
        <p:spPr/>
        <p:txBody>
          <a:bodyPr/>
          <a:lstStyle/>
          <a:p>
            <a:fld id="{1A9FA338-F8E0-E74B-9F17-BBB3D1B2A965}" type="slidenum">
              <a:rPr lang="nl-NL" smtClean="0"/>
              <a:t>‹nr.›</a:t>
            </a:fld>
            <a:endParaRPr lang="nl-NL"/>
          </a:p>
        </p:txBody>
      </p:sp>
    </p:spTree>
    <p:extLst>
      <p:ext uri="{BB962C8B-B14F-4D97-AF65-F5344CB8AC3E}">
        <p14:creationId xmlns:p14="http://schemas.microsoft.com/office/powerpoint/2010/main" val="1215504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11E5EA-5085-09D7-7287-E7F78C600E40}"/>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377602DF-87A5-E952-6217-F4F9BEC5D47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693239A2-5B0C-C01F-8C95-54EA97025FBD}"/>
              </a:ext>
            </a:extLst>
          </p:cNvPr>
          <p:cNvSpPr>
            <a:spLocks noGrp="1"/>
          </p:cNvSpPr>
          <p:nvPr>
            <p:ph type="dt" sz="half" idx="10"/>
          </p:nvPr>
        </p:nvSpPr>
        <p:spPr/>
        <p:txBody>
          <a:bodyPr/>
          <a:lstStyle/>
          <a:p>
            <a:fld id="{68332735-6621-F046-B939-79633C46AB32}" type="datetimeFigureOut">
              <a:rPr lang="nl-NL" smtClean="0"/>
              <a:t>04-04-2025</a:t>
            </a:fld>
            <a:endParaRPr lang="nl-NL"/>
          </a:p>
        </p:txBody>
      </p:sp>
      <p:sp>
        <p:nvSpPr>
          <p:cNvPr id="5" name="Tijdelijke aanduiding voor voettekst 4">
            <a:extLst>
              <a:ext uri="{FF2B5EF4-FFF2-40B4-BE49-F238E27FC236}">
                <a16:creationId xmlns:a16="http://schemas.microsoft.com/office/drawing/2014/main" id="{23B10DE2-7EDF-94A4-33D1-03BC85BF0B5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D3C6088-B5C3-3797-FA3B-56BD81EBE096}"/>
              </a:ext>
            </a:extLst>
          </p:cNvPr>
          <p:cNvSpPr>
            <a:spLocks noGrp="1"/>
          </p:cNvSpPr>
          <p:nvPr>
            <p:ph type="sldNum" sz="quarter" idx="12"/>
          </p:nvPr>
        </p:nvSpPr>
        <p:spPr/>
        <p:txBody>
          <a:bodyPr/>
          <a:lstStyle/>
          <a:p>
            <a:fld id="{1A9FA338-F8E0-E74B-9F17-BBB3D1B2A965}" type="slidenum">
              <a:rPr lang="nl-NL" smtClean="0"/>
              <a:t>‹nr.›</a:t>
            </a:fld>
            <a:endParaRPr lang="nl-NL"/>
          </a:p>
        </p:txBody>
      </p:sp>
    </p:spTree>
    <p:extLst>
      <p:ext uri="{BB962C8B-B14F-4D97-AF65-F5344CB8AC3E}">
        <p14:creationId xmlns:p14="http://schemas.microsoft.com/office/powerpoint/2010/main" val="3756529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E165F3-DE85-E882-4C7B-B85EACE213ED}"/>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C4287758-7251-0149-8F13-0CBC6D48609B}"/>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762CD686-AAB9-29CD-FA6C-CA990C422101}"/>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E940D478-77E5-E9F3-A26F-717C53D2E57C}"/>
              </a:ext>
            </a:extLst>
          </p:cNvPr>
          <p:cNvSpPr>
            <a:spLocks noGrp="1"/>
          </p:cNvSpPr>
          <p:nvPr>
            <p:ph type="dt" sz="half" idx="10"/>
          </p:nvPr>
        </p:nvSpPr>
        <p:spPr/>
        <p:txBody>
          <a:bodyPr/>
          <a:lstStyle/>
          <a:p>
            <a:fld id="{68332735-6621-F046-B939-79633C46AB32}" type="datetimeFigureOut">
              <a:rPr lang="nl-NL" smtClean="0"/>
              <a:t>04-04-2025</a:t>
            </a:fld>
            <a:endParaRPr lang="nl-NL"/>
          </a:p>
        </p:txBody>
      </p:sp>
      <p:sp>
        <p:nvSpPr>
          <p:cNvPr id="6" name="Tijdelijke aanduiding voor voettekst 5">
            <a:extLst>
              <a:ext uri="{FF2B5EF4-FFF2-40B4-BE49-F238E27FC236}">
                <a16:creationId xmlns:a16="http://schemas.microsoft.com/office/drawing/2014/main" id="{90E48DA9-6270-D5E3-0B8E-DB5D33B90D6C}"/>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4FA8436-A7FB-7A53-CB72-B7F90E0FA0E1}"/>
              </a:ext>
            </a:extLst>
          </p:cNvPr>
          <p:cNvSpPr>
            <a:spLocks noGrp="1"/>
          </p:cNvSpPr>
          <p:nvPr>
            <p:ph type="sldNum" sz="quarter" idx="12"/>
          </p:nvPr>
        </p:nvSpPr>
        <p:spPr/>
        <p:txBody>
          <a:bodyPr/>
          <a:lstStyle/>
          <a:p>
            <a:fld id="{1A9FA338-F8E0-E74B-9F17-BBB3D1B2A965}" type="slidenum">
              <a:rPr lang="nl-NL" smtClean="0"/>
              <a:t>‹nr.›</a:t>
            </a:fld>
            <a:endParaRPr lang="nl-NL"/>
          </a:p>
        </p:txBody>
      </p:sp>
    </p:spTree>
    <p:extLst>
      <p:ext uri="{BB962C8B-B14F-4D97-AF65-F5344CB8AC3E}">
        <p14:creationId xmlns:p14="http://schemas.microsoft.com/office/powerpoint/2010/main" val="323289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3D6ADC-1724-5B75-7169-3A5510C3EB20}"/>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DA305A40-BFFB-8B7B-740D-203AFC3353A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5B8F5304-F21C-487A-5EAE-3BBD09F099C2}"/>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4740EBD6-F295-2F17-0A18-B12C08851A3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F3C1CE3F-A7A2-72E4-66E4-ECEE54E5135B}"/>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68FDCAC5-33BB-3691-B091-06FBB2CB310D}"/>
              </a:ext>
            </a:extLst>
          </p:cNvPr>
          <p:cNvSpPr>
            <a:spLocks noGrp="1"/>
          </p:cNvSpPr>
          <p:nvPr>
            <p:ph type="dt" sz="half" idx="10"/>
          </p:nvPr>
        </p:nvSpPr>
        <p:spPr/>
        <p:txBody>
          <a:bodyPr/>
          <a:lstStyle/>
          <a:p>
            <a:fld id="{68332735-6621-F046-B939-79633C46AB32}" type="datetimeFigureOut">
              <a:rPr lang="nl-NL" smtClean="0"/>
              <a:t>04-04-2025</a:t>
            </a:fld>
            <a:endParaRPr lang="nl-NL"/>
          </a:p>
        </p:txBody>
      </p:sp>
      <p:sp>
        <p:nvSpPr>
          <p:cNvPr id="8" name="Tijdelijke aanduiding voor voettekst 7">
            <a:extLst>
              <a:ext uri="{FF2B5EF4-FFF2-40B4-BE49-F238E27FC236}">
                <a16:creationId xmlns:a16="http://schemas.microsoft.com/office/drawing/2014/main" id="{2473E8EE-BE68-DA65-EF33-1F5849A139A0}"/>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CFC9F0F8-1B6B-A7A8-EFD9-6C57C32B6FA2}"/>
              </a:ext>
            </a:extLst>
          </p:cNvPr>
          <p:cNvSpPr>
            <a:spLocks noGrp="1"/>
          </p:cNvSpPr>
          <p:nvPr>
            <p:ph type="sldNum" sz="quarter" idx="12"/>
          </p:nvPr>
        </p:nvSpPr>
        <p:spPr/>
        <p:txBody>
          <a:bodyPr/>
          <a:lstStyle/>
          <a:p>
            <a:fld id="{1A9FA338-F8E0-E74B-9F17-BBB3D1B2A965}" type="slidenum">
              <a:rPr lang="nl-NL" smtClean="0"/>
              <a:t>‹nr.›</a:t>
            </a:fld>
            <a:endParaRPr lang="nl-NL"/>
          </a:p>
        </p:txBody>
      </p:sp>
    </p:spTree>
    <p:extLst>
      <p:ext uri="{BB962C8B-B14F-4D97-AF65-F5344CB8AC3E}">
        <p14:creationId xmlns:p14="http://schemas.microsoft.com/office/powerpoint/2010/main" val="2453125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83065A-7CEA-61C4-8FC3-8705DB67ADD7}"/>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30C8D544-21E4-02DF-D183-E451E78FBDC2}"/>
              </a:ext>
            </a:extLst>
          </p:cNvPr>
          <p:cNvSpPr>
            <a:spLocks noGrp="1"/>
          </p:cNvSpPr>
          <p:nvPr>
            <p:ph type="dt" sz="half" idx="10"/>
          </p:nvPr>
        </p:nvSpPr>
        <p:spPr/>
        <p:txBody>
          <a:bodyPr/>
          <a:lstStyle/>
          <a:p>
            <a:fld id="{68332735-6621-F046-B939-79633C46AB32}" type="datetimeFigureOut">
              <a:rPr lang="nl-NL" smtClean="0"/>
              <a:t>04-04-2025</a:t>
            </a:fld>
            <a:endParaRPr lang="nl-NL"/>
          </a:p>
        </p:txBody>
      </p:sp>
      <p:sp>
        <p:nvSpPr>
          <p:cNvPr id="4" name="Tijdelijke aanduiding voor voettekst 3">
            <a:extLst>
              <a:ext uri="{FF2B5EF4-FFF2-40B4-BE49-F238E27FC236}">
                <a16:creationId xmlns:a16="http://schemas.microsoft.com/office/drawing/2014/main" id="{7A9CC28A-D77E-7B98-8870-A5377ECA293C}"/>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53E61222-014E-A65E-FB64-C87CB6636943}"/>
              </a:ext>
            </a:extLst>
          </p:cNvPr>
          <p:cNvSpPr>
            <a:spLocks noGrp="1"/>
          </p:cNvSpPr>
          <p:nvPr>
            <p:ph type="sldNum" sz="quarter" idx="12"/>
          </p:nvPr>
        </p:nvSpPr>
        <p:spPr/>
        <p:txBody>
          <a:bodyPr/>
          <a:lstStyle/>
          <a:p>
            <a:fld id="{1A9FA338-F8E0-E74B-9F17-BBB3D1B2A965}" type="slidenum">
              <a:rPr lang="nl-NL" smtClean="0"/>
              <a:t>‹nr.›</a:t>
            </a:fld>
            <a:endParaRPr lang="nl-NL"/>
          </a:p>
        </p:txBody>
      </p:sp>
    </p:spTree>
    <p:extLst>
      <p:ext uri="{BB962C8B-B14F-4D97-AF65-F5344CB8AC3E}">
        <p14:creationId xmlns:p14="http://schemas.microsoft.com/office/powerpoint/2010/main" val="3657051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E0168968-EC14-3065-1354-44744845B1D6}"/>
              </a:ext>
            </a:extLst>
          </p:cNvPr>
          <p:cNvSpPr>
            <a:spLocks noGrp="1"/>
          </p:cNvSpPr>
          <p:nvPr>
            <p:ph type="dt" sz="half" idx="10"/>
          </p:nvPr>
        </p:nvSpPr>
        <p:spPr/>
        <p:txBody>
          <a:bodyPr/>
          <a:lstStyle/>
          <a:p>
            <a:fld id="{68332735-6621-F046-B939-79633C46AB32}" type="datetimeFigureOut">
              <a:rPr lang="nl-NL" smtClean="0"/>
              <a:t>04-04-2025</a:t>
            </a:fld>
            <a:endParaRPr lang="nl-NL"/>
          </a:p>
        </p:txBody>
      </p:sp>
      <p:sp>
        <p:nvSpPr>
          <p:cNvPr id="3" name="Tijdelijke aanduiding voor voettekst 2">
            <a:extLst>
              <a:ext uri="{FF2B5EF4-FFF2-40B4-BE49-F238E27FC236}">
                <a16:creationId xmlns:a16="http://schemas.microsoft.com/office/drawing/2014/main" id="{E4C8D5DA-A379-7BE2-B215-3A5AAA8DCECF}"/>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A85B5A9F-05E2-EDC5-3D3A-530C030F2531}"/>
              </a:ext>
            </a:extLst>
          </p:cNvPr>
          <p:cNvSpPr>
            <a:spLocks noGrp="1"/>
          </p:cNvSpPr>
          <p:nvPr>
            <p:ph type="sldNum" sz="quarter" idx="12"/>
          </p:nvPr>
        </p:nvSpPr>
        <p:spPr/>
        <p:txBody>
          <a:bodyPr/>
          <a:lstStyle/>
          <a:p>
            <a:fld id="{1A9FA338-F8E0-E74B-9F17-BBB3D1B2A965}" type="slidenum">
              <a:rPr lang="nl-NL" smtClean="0"/>
              <a:t>‹nr.›</a:t>
            </a:fld>
            <a:endParaRPr lang="nl-NL"/>
          </a:p>
        </p:txBody>
      </p:sp>
    </p:spTree>
    <p:extLst>
      <p:ext uri="{BB962C8B-B14F-4D97-AF65-F5344CB8AC3E}">
        <p14:creationId xmlns:p14="http://schemas.microsoft.com/office/powerpoint/2010/main" val="2123486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E60DAC-AE3F-7578-42CB-7AAC39BC5DFD}"/>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D6F66BF0-BD8F-8BC4-88D1-B925CF2CD4C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B1E39C47-3775-7B89-FBE6-BC161CB302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6121B872-826F-F2C9-2A73-481B5DFD1351}"/>
              </a:ext>
            </a:extLst>
          </p:cNvPr>
          <p:cNvSpPr>
            <a:spLocks noGrp="1"/>
          </p:cNvSpPr>
          <p:nvPr>
            <p:ph type="dt" sz="half" idx="10"/>
          </p:nvPr>
        </p:nvSpPr>
        <p:spPr/>
        <p:txBody>
          <a:bodyPr/>
          <a:lstStyle/>
          <a:p>
            <a:fld id="{68332735-6621-F046-B939-79633C46AB32}" type="datetimeFigureOut">
              <a:rPr lang="nl-NL" smtClean="0"/>
              <a:t>04-04-2025</a:t>
            </a:fld>
            <a:endParaRPr lang="nl-NL"/>
          </a:p>
        </p:txBody>
      </p:sp>
      <p:sp>
        <p:nvSpPr>
          <p:cNvPr id="6" name="Tijdelijke aanduiding voor voettekst 5">
            <a:extLst>
              <a:ext uri="{FF2B5EF4-FFF2-40B4-BE49-F238E27FC236}">
                <a16:creationId xmlns:a16="http://schemas.microsoft.com/office/drawing/2014/main" id="{8F1F6182-B25D-45AD-E836-EF8E7141E259}"/>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56EEC040-2D3D-36E8-463B-0D05C1793751}"/>
              </a:ext>
            </a:extLst>
          </p:cNvPr>
          <p:cNvSpPr>
            <a:spLocks noGrp="1"/>
          </p:cNvSpPr>
          <p:nvPr>
            <p:ph type="sldNum" sz="quarter" idx="12"/>
          </p:nvPr>
        </p:nvSpPr>
        <p:spPr/>
        <p:txBody>
          <a:bodyPr/>
          <a:lstStyle/>
          <a:p>
            <a:fld id="{1A9FA338-F8E0-E74B-9F17-BBB3D1B2A965}" type="slidenum">
              <a:rPr lang="nl-NL" smtClean="0"/>
              <a:t>‹nr.›</a:t>
            </a:fld>
            <a:endParaRPr lang="nl-NL"/>
          </a:p>
        </p:txBody>
      </p:sp>
    </p:spTree>
    <p:extLst>
      <p:ext uri="{BB962C8B-B14F-4D97-AF65-F5344CB8AC3E}">
        <p14:creationId xmlns:p14="http://schemas.microsoft.com/office/powerpoint/2010/main" val="3869828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671161-8BC3-AF92-C4A0-457C49852C33}"/>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D3CB8FDF-17D8-056E-8976-AC81551AD2E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D6EDF8C7-DFD4-FA7E-8B6E-AEBFFAED82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7BCBCFC3-8A77-D4D6-F6A5-AB7155A0C7DD}"/>
              </a:ext>
            </a:extLst>
          </p:cNvPr>
          <p:cNvSpPr>
            <a:spLocks noGrp="1"/>
          </p:cNvSpPr>
          <p:nvPr>
            <p:ph type="dt" sz="half" idx="10"/>
          </p:nvPr>
        </p:nvSpPr>
        <p:spPr/>
        <p:txBody>
          <a:bodyPr/>
          <a:lstStyle/>
          <a:p>
            <a:fld id="{68332735-6621-F046-B939-79633C46AB32}" type="datetimeFigureOut">
              <a:rPr lang="nl-NL" smtClean="0"/>
              <a:t>04-04-2025</a:t>
            </a:fld>
            <a:endParaRPr lang="nl-NL"/>
          </a:p>
        </p:txBody>
      </p:sp>
      <p:sp>
        <p:nvSpPr>
          <p:cNvPr id="6" name="Tijdelijke aanduiding voor voettekst 5">
            <a:extLst>
              <a:ext uri="{FF2B5EF4-FFF2-40B4-BE49-F238E27FC236}">
                <a16:creationId xmlns:a16="http://schemas.microsoft.com/office/drawing/2014/main" id="{EC5DEAA1-742A-0319-8D0D-9959D56A47B7}"/>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8CD0EB5D-25C9-01EB-6BE8-74A007E58E98}"/>
              </a:ext>
            </a:extLst>
          </p:cNvPr>
          <p:cNvSpPr>
            <a:spLocks noGrp="1"/>
          </p:cNvSpPr>
          <p:nvPr>
            <p:ph type="sldNum" sz="quarter" idx="12"/>
          </p:nvPr>
        </p:nvSpPr>
        <p:spPr/>
        <p:txBody>
          <a:bodyPr/>
          <a:lstStyle/>
          <a:p>
            <a:fld id="{1A9FA338-F8E0-E74B-9F17-BBB3D1B2A965}" type="slidenum">
              <a:rPr lang="nl-NL" smtClean="0"/>
              <a:t>‹nr.›</a:t>
            </a:fld>
            <a:endParaRPr lang="nl-NL"/>
          </a:p>
        </p:txBody>
      </p:sp>
    </p:spTree>
    <p:extLst>
      <p:ext uri="{BB962C8B-B14F-4D97-AF65-F5344CB8AC3E}">
        <p14:creationId xmlns:p14="http://schemas.microsoft.com/office/powerpoint/2010/main" val="946105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5C0EF113-09C8-F841-69D8-3FC16D79674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42F0F1CC-513C-37B5-DD00-D90DA0DCFA1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DF9AD75-F7AD-CB81-EC67-5A1AE18F46B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8332735-6621-F046-B939-79633C46AB32}" type="datetimeFigureOut">
              <a:rPr lang="nl-NL" smtClean="0"/>
              <a:t>04-04-2025</a:t>
            </a:fld>
            <a:endParaRPr lang="nl-NL"/>
          </a:p>
        </p:txBody>
      </p:sp>
      <p:sp>
        <p:nvSpPr>
          <p:cNvPr id="5" name="Tijdelijke aanduiding voor voettekst 4">
            <a:extLst>
              <a:ext uri="{FF2B5EF4-FFF2-40B4-BE49-F238E27FC236}">
                <a16:creationId xmlns:a16="http://schemas.microsoft.com/office/drawing/2014/main" id="{AC81B033-3DCB-718B-5AE5-B26C658642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nl-NL"/>
          </a:p>
        </p:txBody>
      </p:sp>
      <p:sp>
        <p:nvSpPr>
          <p:cNvPr id="6" name="Tijdelijke aanduiding voor dianummer 5">
            <a:extLst>
              <a:ext uri="{FF2B5EF4-FFF2-40B4-BE49-F238E27FC236}">
                <a16:creationId xmlns:a16="http://schemas.microsoft.com/office/drawing/2014/main" id="{01F9A642-85B0-830E-5B47-182A7DFA5E8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A9FA338-F8E0-E74B-9F17-BBB3D1B2A965}" type="slidenum">
              <a:rPr lang="nl-NL" smtClean="0"/>
              <a:t>‹nr.›</a:t>
            </a:fld>
            <a:endParaRPr lang="nl-NL"/>
          </a:p>
        </p:txBody>
      </p:sp>
    </p:spTree>
    <p:extLst>
      <p:ext uri="{BB962C8B-B14F-4D97-AF65-F5344CB8AC3E}">
        <p14:creationId xmlns:p14="http://schemas.microsoft.com/office/powerpoint/2010/main" val="13373578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chart" Target="../charts/char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chart" Target="../charts/char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2C9EE9-8ED9-584D-6E73-F4B2892C29AE}"/>
              </a:ext>
            </a:extLst>
          </p:cNvPr>
          <p:cNvSpPr>
            <a:spLocks noGrp="1"/>
          </p:cNvSpPr>
          <p:nvPr>
            <p:ph type="ctrTitle"/>
          </p:nvPr>
        </p:nvSpPr>
        <p:spPr/>
        <p:txBody>
          <a:bodyPr/>
          <a:lstStyle/>
          <a:p>
            <a:r>
              <a:rPr lang="nl-NL" dirty="0"/>
              <a:t>Van pionieren naar breed gedragen innovatie</a:t>
            </a:r>
          </a:p>
        </p:txBody>
      </p:sp>
      <p:sp>
        <p:nvSpPr>
          <p:cNvPr id="3" name="Ondertitel 2">
            <a:extLst>
              <a:ext uri="{FF2B5EF4-FFF2-40B4-BE49-F238E27FC236}">
                <a16:creationId xmlns:a16="http://schemas.microsoft.com/office/drawing/2014/main" id="{0CCF28F7-F384-009C-535F-7978F2889603}"/>
              </a:ext>
            </a:extLst>
          </p:cNvPr>
          <p:cNvSpPr>
            <a:spLocks noGrp="1"/>
          </p:cNvSpPr>
          <p:nvPr>
            <p:ph type="subTitle" idx="1"/>
          </p:nvPr>
        </p:nvSpPr>
        <p:spPr>
          <a:xfrm>
            <a:off x="1524000" y="3602038"/>
            <a:ext cx="9144000" cy="839333"/>
          </a:xfrm>
        </p:spPr>
        <p:txBody>
          <a:bodyPr/>
          <a:lstStyle/>
          <a:p>
            <a:r>
              <a:rPr lang="nl-NL" i="1" dirty="0"/>
              <a:t>Onderzoek naar innovatiebereidheid binnen Rijnstate</a:t>
            </a:r>
          </a:p>
        </p:txBody>
      </p:sp>
      <p:sp>
        <p:nvSpPr>
          <p:cNvPr id="4" name="Ondertitel 2">
            <a:extLst>
              <a:ext uri="{FF2B5EF4-FFF2-40B4-BE49-F238E27FC236}">
                <a16:creationId xmlns:a16="http://schemas.microsoft.com/office/drawing/2014/main" id="{F1EFBD3F-DE1E-1070-FF66-8C4B6B59DBCC}"/>
              </a:ext>
            </a:extLst>
          </p:cNvPr>
          <p:cNvSpPr txBox="1">
            <a:spLocks/>
          </p:cNvSpPr>
          <p:nvPr/>
        </p:nvSpPr>
        <p:spPr>
          <a:xfrm>
            <a:off x="7053944" y="5760939"/>
            <a:ext cx="4820816" cy="839333"/>
          </a:xfrm>
          <a:prstGeom prst="rect">
            <a:avLst/>
          </a:prstGeom>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nl-NL" i="1" dirty="0"/>
              <a:t>Jet Zantvoord &amp; Suzanne </a:t>
            </a:r>
            <a:r>
              <a:rPr lang="nl-NL" i="1" dirty="0" err="1"/>
              <a:t>Verheijden</a:t>
            </a:r>
            <a:br>
              <a:rPr lang="nl-NL" i="1" dirty="0"/>
            </a:br>
            <a:r>
              <a:rPr lang="nl-NL" i="1" dirty="0"/>
              <a:t>April 2025</a:t>
            </a:r>
          </a:p>
        </p:txBody>
      </p:sp>
    </p:spTree>
    <p:extLst>
      <p:ext uri="{BB962C8B-B14F-4D97-AF65-F5344CB8AC3E}">
        <p14:creationId xmlns:p14="http://schemas.microsoft.com/office/powerpoint/2010/main" val="11619408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101205-4C13-CBE0-7BB8-2DD53393C595}"/>
              </a:ext>
            </a:extLst>
          </p:cNvPr>
          <p:cNvSpPr>
            <a:spLocks noGrp="1"/>
          </p:cNvSpPr>
          <p:nvPr>
            <p:ph type="title"/>
          </p:nvPr>
        </p:nvSpPr>
        <p:spPr>
          <a:xfrm>
            <a:off x="838200" y="195448"/>
            <a:ext cx="10515600" cy="884941"/>
          </a:xfrm>
        </p:spPr>
        <p:txBody>
          <a:bodyPr/>
          <a:lstStyle/>
          <a:p>
            <a:r>
              <a:rPr lang="nl-NL" dirty="0"/>
              <a:t>Hoe wil men geïnformeerd worden?</a:t>
            </a:r>
          </a:p>
        </p:txBody>
      </p:sp>
      <p:graphicFrame>
        <p:nvGraphicFramePr>
          <p:cNvPr id="8" name="Tijdelijke aanduiding voor inhoud 7">
            <a:extLst>
              <a:ext uri="{FF2B5EF4-FFF2-40B4-BE49-F238E27FC236}">
                <a16:creationId xmlns:a16="http://schemas.microsoft.com/office/drawing/2014/main" id="{637830B3-B146-40A7-4035-851EC4EE615D}"/>
              </a:ext>
            </a:extLst>
          </p:cNvPr>
          <p:cNvGraphicFramePr>
            <a:graphicFrameLocks noGrp="1"/>
          </p:cNvGraphicFramePr>
          <p:nvPr>
            <p:ph sz="half" idx="1"/>
            <p:extLst>
              <p:ext uri="{D42A27DB-BD31-4B8C-83A1-F6EECF244321}">
                <p14:modId xmlns:p14="http://schemas.microsoft.com/office/powerpoint/2010/main" val="3008541034"/>
              </p:ext>
            </p:extLst>
          </p:nvPr>
        </p:nvGraphicFramePr>
        <p:xfrm>
          <a:off x="7804297" y="2147776"/>
          <a:ext cx="4190023" cy="3285689"/>
        </p:xfrm>
        <a:graphic>
          <a:graphicData uri="http://schemas.openxmlformats.org/drawingml/2006/chart">
            <c:chart xmlns:c="http://schemas.openxmlformats.org/drawingml/2006/chart" xmlns:r="http://schemas.openxmlformats.org/officeDocument/2006/relationships" r:id="rId3"/>
          </a:graphicData>
        </a:graphic>
      </p:graphicFrame>
      <p:sp>
        <p:nvSpPr>
          <p:cNvPr id="7" name="Tijdelijke aanduiding voor inhoud 6">
            <a:extLst>
              <a:ext uri="{FF2B5EF4-FFF2-40B4-BE49-F238E27FC236}">
                <a16:creationId xmlns:a16="http://schemas.microsoft.com/office/drawing/2014/main" id="{50AAD430-7AFC-6A39-D04A-0D9298F18894}"/>
              </a:ext>
            </a:extLst>
          </p:cNvPr>
          <p:cNvSpPr>
            <a:spLocks noGrp="1"/>
          </p:cNvSpPr>
          <p:nvPr>
            <p:ph sz="half" idx="2"/>
          </p:nvPr>
        </p:nvSpPr>
        <p:spPr>
          <a:xfrm>
            <a:off x="372139" y="889003"/>
            <a:ext cx="7602280" cy="4039564"/>
          </a:xfrm>
        </p:spPr>
        <p:txBody>
          <a:bodyPr>
            <a:noAutofit/>
          </a:bodyPr>
          <a:lstStyle/>
          <a:p>
            <a:pPr marL="0" indent="0">
              <a:buNone/>
            </a:pPr>
            <a:r>
              <a:rPr lang="nl-NL" sz="1400" b="1" dirty="0"/>
              <a:t>Voorkeur vs. Praktijk</a:t>
            </a:r>
            <a:br>
              <a:rPr lang="nl-NL" sz="1400" b="1" dirty="0"/>
            </a:br>
            <a:r>
              <a:rPr lang="nl-NL" sz="1400" dirty="0"/>
              <a:t>In de survey konden respondenten aanvinken welke kanalen hun voorkeur hadden om op de hoogte gehouden te worden. Het intranet / nieuwsbrief staat met stip op 1.</a:t>
            </a:r>
          </a:p>
          <a:p>
            <a:pPr marL="0" indent="0">
              <a:buNone/>
            </a:pPr>
            <a:r>
              <a:rPr lang="nl-NL" sz="1400" dirty="0"/>
              <a:t>Echter, in focusgroepen noemen mensen dat het  intranet/nieuwsbrieven nauwelijks worden gelezen. </a:t>
            </a:r>
            <a:r>
              <a:rPr lang="nl-NL" sz="1400" i="1" dirty="0"/>
              <a:t>"Ik merk dat niemand het leest” en "Ik stuur steeds dingen door vanuit het intranet, want anders lezen ze het niet.”</a:t>
            </a:r>
          </a:p>
          <a:p>
            <a:pPr marL="0" indent="0">
              <a:buNone/>
            </a:pPr>
            <a:br>
              <a:rPr lang="nl-NL" sz="1400" b="1" dirty="0"/>
            </a:br>
            <a:r>
              <a:rPr lang="nl-NL" sz="1400" b="1" dirty="0"/>
              <a:t>Alternatieve kanalen volgens medewerkers:</a:t>
            </a:r>
            <a:br>
              <a:rPr lang="nl-NL" sz="1400" b="1" dirty="0"/>
            </a:br>
            <a:r>
              <a:rPr lang="nl-NL" sz="1400" dirty="0"/>
              <a:t>In de focusgroepen is gevraagd naar andere werkbare vormen van communicatie die de Late </a:t>
            </a:r>
            <a:r>
              <a:rPr lang="nl-NL" sz="1400" dirty="0" err="1"/>
              <a:t>Majority</a:t>
            </a:r>
            <a:r>
              <a:rPr lang="nl-NL" sz="1400" dirty="0"/>
              <a:t> zouden aanspreken. Het advies luidde om op zoek te gaan naar vormen die zo laagdrempelig mogelijk zijn, zodat mensen niet ‘op zoek’ hoeven zoals een uiting in de koffiehoek. </a:t>
            </a:r>
          </a:p>
          <a:p>
            <a:pPr marL="0" indent="0">
              <a:buNone/>
            </a:pPr>
            <a:r>
              <a:rPr lang="nl-NL" sz="1400" b="1" dirty="0"/>
              <a:t>Expertadvies:</a:t>
            </a:r>
          </a:p>
          <a:p>
            <a:pPr>
              <a:buFont typeface="Arial" panose="020B0604020202020204" pitchFamily="34" charset="0"/>
              <a:buChar char="•"/>
            </a:pPr>
            <a:r>
              <a:rPr lang="nl-NL" sz="1400" dirty="0"/>
              <a:t>Om de aandacht te vestigen op iets nieuws, helpt het ook om op een nieuwe manier te communiceren. Gebruik iets wat </a:t>
            </a:r>
            <a:r>
              <a:rPr lang="nl-NL" sz="1400" b="1" dirty="0"/>
              <a:t>onderscheidend</a:t>
            </a:r>
            <a:r>
              <a:rPr lang="nl-NL" sz="1400" dirty="0"/>
              <a:t> en </a:t>
            </a:r>
            <a:r>
              <a:rPr lang="nl-NL" sz="1400" b="1" dirty="0"/>
              <a:t>creatief</a:t>
            </a:r>
            <a:r>
              <a:rPr lang="nl-NL" sz="1400" dirty="0"/>
              <a:t> is. Passend bij innovatie en herkenbaar en lay-out maar anders in vorm. Denk aan een bedrukt canvas tafelkleed met handige informatie en stand van zaken van innovaties, ballenbakken met aantallen geïncludeerde patiënten bij thuismonitoring, een rijdende innovatiekar met demomaterialen of een innovatiesafari, een ouderwets gedrukt retro innovatiekrantje met de nieuwste innovaties, een podcast met medewerkers aan het woord., korte </a:t>
            </a:r>
            <a:r>
              <a:rPr lang="nl-NL" sz="1400" dirty="0" err="1"/>
              <a:t>Tiktokfilmpjes</a:t>
            </a:r>
            <a:r>
              <a:rPr lang="nl-NL" sz="1400" dirty="0"/>
              <a:t>, een begraafplaats van mislukte </a:t>
            </a:r>
            <a:r>
              <a:rPr lang="nl-NL" sz="1400" dirty="0" err="1"/>
              <a:t>ideeen</a:t>
            </a:r>
            <a:r>
              <a:rPr lang="nl-NL" sz="1400" dirty="0"/>
              <a:t>, enz. </a:t>
            </a:r>
          </a:p>
          <a:p>
            <a:pPr>
              <a:buFont typeface="Arial" panose="020B0604020202020204" pitchFamily="34" charset="0"/>
              <a:buChar char="•"/>
            </a:pPr>
            <a:r>
              <a:rPr lang="nl-NL" sz="1400" dirty="0"/>
              <a:t>Denk ook aan ‘</a:t>
            </a:r>
            <a:r>
              <a:rPr lang="nl-NL" sz="1400" dirty="0" err="1"/>
              <a:t>nudges</a:t>
            </a:r>
            <a:r>
              <a:rPr lang="nl-NL" sz="1400" dirty="0"/>
              <a:t>’ om de aandacht te vestigen op zaken, innovatie leuk te maken en gedrag te beïnvloeden. (Een voorbeeld van een </a:t>
            </a:r>
            <a:r>
              <a:rPr lang="nl-NL" sz="1400" dirty="0" err="1"/>
              <a:t>nudge</a:t>
            </a:r>
            <a:r>
              <a:rPr lang="nl-NL" sz="1400" dirty="0"/>
              <a:t> is de Holle Bolle Gijs prullenbak in de Efteling)</a:t>
            </a:r>
          </a:p>
          <a:p>
            <a:pPr>
              <a:buFont typeface="Arial" panose="020B0604020202020204" pitchFamily="34" charset="0"/>
              <a:buChar char="•"/>
            </a:pPr>
            <a:r>
              <a:rPr lang="nl-NL" sz="1400" dirty="0"/>
              <a:t>Zet medewerkers die innoveren positief in het zonnetje, vermeld in vacatures wat je verwacht aan innovatiebereidheid en organiseer met regelmaat  brainstormsessies</a:t>
            </a:r>
          </a:p>
        </p:txBody>
      </p:sp>
    </p:spTree>
    <p:extLst>
      <p:ext uri="{BB962C8B-B14F-4D97-AF65-F5344CB8AC3E}">
        <p14:creationId xmlns:p14="http://schemas.microsoft.com/office/powerpoint/2010/main" val="3066552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D98DD0-8EE6-376E-E463-986ADD6F0ACC}"/>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102A4D2F-68A5-C0F8-0F9A-08728E341757}"/>
              </a:ext>
            </a:extLst>
          </p:cNvPr>
          <p:cNvSpPr>
            <a:spLocks noGrp="1"/>
          </p:cNvSpPr>
          <p:nvPr>
            <p:ph type="title"/>
          </p:nvPr>
        </p:nvSpPr>
        <p:spPr>
          <a:xfrm>
            <a:off x="838200" y="365125"/>
            <a:ext cx="10515600" cy="884941"/>
          </a:xfrm>
        </p:spPr>
        <p:txBody>
          <a:bodyPr>
            <a:normAutofit fontScale="90000"/>
          </a:bodyPr>
          <a:lstStyle/>
          <a:p>
            <a:r>
              <a:rPr lang="nl-NL" dirty="0"/>
              <a:t>Hoe willen artsen / verpleegkundigen geïnformeerd worden?</a:t>
            </a:r>
          </a:p>
        </p:txBody>
      </p:sp>
      <p:graphicFrame>
        <p:nvGraphicFramePr>
          <p:cNvPr id="8" name="Tijdelijke aanduiding voor inhoud 7">
            <a:extLst>
              <a:ext uri="{FF2B5EF4-FFF2-40B4-BE49-F238E27FC236}">
                <a16:creationId xmlns:a16="http://schemas.microsoft.com/office/drawing/2014/main" id="{47C9BC14-8717-755B-1E78-BC1F3BE10A63}"/>
              </a:ext>
            </a:extLst>
          </p:cNvPr>
          <p:cNvGraphicFramePr>
            <a:graphicFrameLocks noGrp="1"/>
          </p:cNvGraphicFramePr>
          <p:nvPr>
            <p:ph sz="half" idx="1"/>
            <p:extLst>
              <p:ext uri="{D42A27DB-BD31-4B8C-83A1-F6EECF244321}">
                <p14:modId xmlns:p14="http://schemas.microsoft.com/office/powerpoint/2010/main" val="2747232611"/>
              </p:ext>
            </p:extLst>
          </p:nvPr>
        </p:nvGraphicFramePr>
        <p:xfrm>
          <a:off x="838197" y="1918742"/>
          <a:ext cx="10389435" cy="4811476"/>
        </p:xfrm>
        <a:graphic>
          <a:graphicData uri="http://schemas.openxmlformats.org/drawingml/2006/chart">
            <c:chart xmlns:c="http://schemas.openxmlformats.org/drawingml/2006/chart" xmlns:r="http://schemas.openxmlformats.org/officeDocument/2006/relationships" r:id="rId3"/>
          </a:graphicData>
        </a:graphic>
      </p:graphicFrame>
      <p:sp>
        <p:nvSpPr>
          <p:cNvPr id="7" name="Tijdelijke aanduiding voor inhoud 6">
            <a:extLst>
              <a:ext uri="{FF2B5EF4-FFF2-40B4-BE49-F238E27FC236}">
                <a16:creationId xmlns:a16="http://schemas.microsoft.com/office/drawing/2014/main" id="{380E7301-FD00-D188-BD65-29B3A1EE37D9}"/>
              </a:ext>
            </a:extLst>
          </p:cNvPr>
          <p:cNvSpPr>
            <a:spLocks noGrp="1"/>
          </p:cNvSpPr>
          <p:nvPr>
            <p:ph sz="half" idx="2"/>
          </p:nvPr>
        </p:nvSpPr>
        <p:spPr>
          <a:xfrm>
            <a:off x="838197" y="1537389"/>
            <a:ext cx="10629278" cy="381352"/>
          </a:xfrm>
        </p:spPr>
        <p:txBody>
          <a:bodyPr>
            <a:normAutofit/>
          </a:bodyPr>
          <a:lstStyle/>
          <a:p>
            <a:pPr marL="0" indent="0">
              <a:buNone/>
            </a:pPr>
            <a:r>
              <a:rPr lang="nl-NL" sz="1500" dirty="0"/>
              <a:t>In onderstaande grafiek zijn de resultaten voor de artsen en verpleegkundigen apart opgenomen. </a:t>
            </a:r>
          </a:p>
        </p:txBody>
      </p:sp>
    </p:spTree>
    <p:extLst>
      <p:ext uri="{BB962C8B-B14F-4D97-AF65-F5344CB8AC3E}">
        <p14:creationId xmlns:p14="http://schemas.microsoft.com/office/powerpoint/2010/main" val="4278821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0A38A2-5B52-F027-8105-2760A5F1F927}"/>
              </a:ext>
            </a:extLst>
          </p:cNvPr>
          <p:cNvSpPr>
            <a:spLocks noGrp="1"/>
          </p:cNvSpPr>
          <p:nvPr>
            <p:ph type="title"/>
          </p:nvPr>
        </p:nvSpPr>
        <p:spPr/>
        <p:txBody>
          <a:bodyPr>
            <a:normAutofit/>
          </a:bodyPr>
          <a:lstStyle/>
          <a:p>
            <a:r>
              <a:rPr lang="nl-NL" dirty="0"/>
              <a:t>Wat drijft medewerkers om te innoveren?</a:t>
            </a:r>
          </a:p>
        </p:txBody>
      </p:sp>
      <p:sp>
        <p:nvSpPr>
          <p:cNvPr id="3" name="Tijdelijke aanduiding voor inhoud 2">
            <a:extLst>
              <a:ext uri="{FF2B5EF4-FFF2-40B4-BE49-F238E27FC236}">
                <a16:creationId xmlns:a16="http://schemas.microsoft.com/office/drawing/2014/main" id="{A6B4A7BF-82F5-6852-C087-65A9686B3641}"/>
              </a:ext>
            </a:extLst>
          </p:cNvPr>
          <p:cNvSpPr>
            <a:spLocks noGrp="1"/>
          </p:cNvSpPr>
          <p:nvPr>
            <p:ph sz="half" idx="1"/>
          </p:nvPr>
        </p:nvSpPr>
        <p:spPr>
          <a:xfrm>
            <a:off x="838200" y="1465861"/>
            <a:ext cx="4891268" cy="4667250"/>
          </a:xfrm>
        </p:spPr>
        <p:txBody>
          <a:bodyPr>
            <a:noAutofit/>
          </a:bodyPr>
          <a:lstStyle/>
          <a:p>
            <a:pPr marL="0" indent="0">
              <a:buNone/>
            </a:pPr>
            <a:r>
              <a:rPr lang="nl-NL" sz="1500" b="1" dirty="0"/>
              <a:t>Zorgprofessionals kwamen tot deze top 3 motivatoren</a:t>
            </a:r>
            <a:r>
              <a:rPr lang="nl-NL" sz="1500" dirty="0"/>
              <a:t>:</a:t>
            </a:r>
          </a:p>
          <a:p>
            <a:pPr marL="342900" indent="-342900">
              <a:buFont typeface="+mj-lt"/>
              <a:buAutoNum type="arabicPeriod"/>
            </a:pPr>
            <a:r>
              <a:rPr lang="nl-NL" sz="1400" dirty="0"/>
              <a:t>Het verbeteren/behouden van de kwaliteit van zorg (74%)</a:t>
            </a:r>
          </a:p>
          <a:p>
            <a:pPr marL="342900" indent="-342900">
              <a:buFont typeface="+mj-lt"/>
              <a:buAutoNum type="arabicPeriod"/>
            </a:pPr>
            <a:r>
              <a:rPr lang="nl-NL" sz="1400" dirty="0"/>
              <a:t>Mijn werk efficiënter uitvoeren (63%)</a:t>
            </a:r>
          </a:p>
          <a:p>
            <a:pPr marL="342900" indent="-342900">
              <a:buFont typeface="+mj-lt"/>
              <a:buAutoNum type="arabicPeriod"/>
            </a:pPr>
            <a:r>
              <a:rPr lang="nl-NL" sz="1400" dirty="0"/>
              <a:t>Vergroten werkplezier (42%)</a:t>
            </a:r>
            <a:br>
              <a:rPr lang="nl-NL" sz="1400" dirty="0"/>
            </a:br>
            <a:endParaRPr lang="nl-NL" sz="1400" dirty="0"/>
          </a:p>
          <a:p>
            <a:pPr marL="0" indent="0">
              <a:buNone/>
            </a:pPr>
            <a:r>
              <a:rPr lang="nl-NL" sz="1400" i="1" dirty="0">
                <a:solidFill>
                  <a:schemeClr val="accent1"/>
                </a:solidFill>
              </a:rPr>
              <a:t>Artsen en verpleegkundigen hebben dezelfde beweegredenen in hun top 3, beide functiegroepen hebben de kwaliteit van zorg op #1. Verpleegkundigen vinden echter het efficiënter uitvoeren van hun werk belangrijker dan het werkplezier, bij artsen is dit andersom. </a:t>
            </a:r>
            <a:br>
              <a:rPr lang="nl-NL" sz="1500" b="1" dirty="0"/>
            </a:br>
            <a:br>
              <a:rPr lang="nl-NL" sz="1500" dirty="0"/>
            </a:br>
            <a:r>
              <a:rPr lang="nl-NL" sz="1500" dirty="0"/>
              <a:t>Een zorgprofessional zegt in de survey: </a:t>
            </a:r>
            <a:r>
              <a:rPr lang="nl-NL" sz="1500" i="1" dirty="0"/>
              <a:t>"Betere patiëntenzorg in aandacht voor de patiënt in plaats van 'lopende band werk'... het zijn mensen en geen pakketjes!”</a:t>
            </a:r>
            <a:br>
              <a:rPr lang="nl-NL" sz="1500" i="1" dirty="0"/>
            </a:br>
            <a:endParaRPr lang="nl-NL" sz="1500" i="1" dirty="0"/>
          </a:p>
          <a:p>
            <a:pPr marL="0" indent="0">
              <a:buNone/>
            </a:pPr>
            <a:r>
              <a:rPr lang="nl-NL" sz="1500" b="1" dirty="0"/>
              <a:t>Managers schatte de top 3 motivatoren voor hun teamleden als volgt in: </a:t>
            </a:r>
            <a:endParaRPr lang="nl-NL" sz="1500" dirty="0"/>
          </a:p>
          <a:p>
            <a:pPr>
              <a:buFont typeface="+mj-lt"/>
              <a:buAutoNum type="arabicPeriod"/>
            </a:pPr>
            <a:r>
              <a:rPr lang="nl-NL" sz="1400" dirty="0"/>
              <a:t>Werkplezier vergroten (70%) </a:t>
            </a:r>
          </a:p>
          <a:p>
            <a:pPr>
              <a:buFont typeface="+mj-lt"/>
              <a:buAutoNum type="arabicPeriod"/>
            </a:pPr>
            <a:r>
              <a:rPr lang="nl-NL" sz="1400" dirty="0"/>
              <a:t>Het verlagen van de werkdruk (63%) </a:t>
            </a:r>
          </a:p>
          <a:p>
            <a:pPr>
              <a:buFont typeface="+mj-lt"/>
              <a:buAutoNum type="arabicPeriod"/>
            </a:pPr>
            <a:r>
              <a:rPr lang="nl-NL" sz="1400" dirty="0"/>
              <a:t>Het verbeteren/behouden van de kwaliteit van zorg (63%)</a:t>
            </a:r>
            <a:br>
              <a:rPr lang="nl-NL" sz="1500" i="1" dirty="0"/>
            </a:br>
            <a:br>
              <a:rPr lang="nl-NL" sz="1500" i="1" dirty="0"/>
            </a:br>
            <a:r>
              <a:rPr lang="nl-NL" sz="1500" dirty="0"/>
              <a:t> </a:t>
            </a:r>
          </a:p>
          <a:p>
            <a:pPr marL="0" indent="0">
              <a:buNone/>
            </a:pPr>
            <a:br>
              <a:rPr lang="nl-NL" sz="1500" dirty="0"/>
            </a:br>
            <a:endParaRPr lang="nl-NL" sz="1500" dirty="0"/>
          </a:p>
        </p:txBody>
      </p:sp>
      <p:graphicFrame>
        <p:nvGraphicFramePr>
          <p:cNvPr id="5" name="Tijdelijke aanduiding voor inhoud 4">
            <a:extLst>
              <a:ext uri="{FF2B5EF4-FFF2-40B4-BE49-F238E27FC236}">
                <a16:creationId xmlns:a16="http://schemas.microsoft.com/office/drawing/2014/main" id="{3489C4D4-FA92-ACA5-8E6B-721EEBDB59DB}"/>
              </a:ext>
            </a:extLst>
          </p:cNvPr>
          <p:cNvGraphicFramePr>
            <a:graphicFrameLocks noGrp="1"/>
          </p:cNvGraphicFramePr>
          <p:nvPr>
            <p:ph sz="half" idx="2"/>
            <p:extLst>
              <p:ext uri="{D42A27DB-BD31-4B8C-83A1-F6EECF244321}">
                <p14:modId xmlns:p14="http://schemas.microsoft.com/office/powerpoint/2010/main" val="2329217539"/>
              </p:ext>
            </p:extLst>
          </p:nvPr>
        </p:nvGraphicFramePr>
        <p:xfrm>
          <a:off x="5729468" y="1825625"/>
          <a:ext cx="6312061" cy="450929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924124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C4BEF2-754E-EA12-37AC-A5A0CCB227E0}"/>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1B13E39D-E8C1-7591-548C-EB7A003BDEF7}"/>
              </a:ext>
            </a:extLst>
          </p:cNvPr>
          <p:cNvSpPr>
            <a:spLocks noGrp="1"/>
          </p:cNvSpPr>
          <p:nvPr>
            <p:ph type="title"/>
          </p:nvPr>
        </p:nvSpPr>
        <p:spPr>
          <a:xfrm>
            <a:off x="838200" y="142407"/>
            <a:ext cx="10515600" cy="1325563"/>
          </a:xfrm>
        </p:spPr>
        <p:txBody>
          <a:bodyPr>
            <a:normAutofit/>
          </a:bodyPr>
          <a:lstStyle/>
          <a:p>
            <a:r>
              <a:rPr lang="nl-NL" dirty="0"/>
              <a:t>Wat drijft artsen en verpleegkundigen?</a:t>
            </a:r>
          </a:p>
        </p:txBody>
      </p:sp>
      <p:graphicFrame>
        <p:nvGraphicFramePr>
          <p:cNvPr id="5" name="Tijdelijke aanduiding voor inhoud 4">
            <a:extLst>
              <a:ext uri="{FF2B5EF4-FFF2-40B4-BE49-F238E27FC236}">
                <a16:creationId xmlns:a16="http://schemas.microsoft.com/office/drawing/2014/main" id="{2D331C14-61D5-FB30-0A07-4FA7608D31C0}"/>
              </a:ext>
            </a:extLst>
          </p:cNvPr>
          <p:cNvGraphicFramePr>
            <a:graphicFrameLocks noGrp="1"/>
          </p:cNvGraphicFramePr>
          <p:nvPr>
            <p:ph sz="half" idx="2"/>
            <p:extLst>
              <p:ext uri="{D42A27DB-BD31-4B8C-83A1-F6EECF244321}">
                <p14:modId xmlns:p14="http://schemas.microsoft.com/office/powerpoint/2010/main" val="1851125398"/>
              </p:ext>
            </p:extLst>
          </p:nvPr>
        </p:nvGraphicFramePr>
        <p:xfrm>
          <a:off x="944380" y="1094282"/>
          <a:ext cx="11097149" cy="562131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046217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AA0908-728D-2929-A11B-B21FA3F7C180}"/>
              </a:ext>
            </a:extLst>
          </p:cNvPr>
          <p:cNvSpPr>
            <a:spLocks noGrp="1"/>
          </p:cNvSpPr>
          <p:nvPr>
            <p:ph type="title"/>
          </p:nvPr>
        </p:nvSpPr>
        <p:spPr>
          <a:xfrm>
            <a:off x="838200" y="237816"/>
            <a:ext cx="10515600" cy="1325563"/>
          </a:xfrm>
        </p:spPr>
        <p:txBody>
          <a:bodyPr/>
          <a:lstStyle/>
          <a:p>
            <a:r>
              <a:rPr lang="nl-NL" dirty="0"/>
              <a:t>Wat houdt medewerkers tegen?</a:t>
            </a:r>
          </a:p>
        </p:txBody>
      </p:sp>
      <p:sp>
        <p:nvSpPr>
          <p:cNvPr id="6" name="Tijdelijke aanduiding voor inhoud 5">
            <a:extLst>
              <a:ext uri="{FF2B5EF4-FFF2-40B4-BE49-F238E27FC236}">
                <a16:creationId xmlns:a16="http://schemas.microsoft.com/office/drawing/2014/main" id="{BBCFED75-C7F9-357B-144E-CF98B0C085B4}"/>
              </a:ext>
            </a:extLst>
          </p:cNvPr>
          <p:cNvSpPr>
            <a:spLocks noGrp="1"/>
          </p:cNvSpPr>
          <p:nvPr>
            <p:ph idx="1"/>
          </p:nvPr>
        </p:nvSpPr>
        <p:spPr>
          <a:xfrm>
            <a:off x="838200" y="1436071"/>
            <a:ext cx="6072266" cy="4859798"/>
          </a:xfrm>
        </p:spPr>
        <p:txBody>
          <a:bodyPr>
            <a:noAutofit/>
          </a:bodyPr>
          <a:lstStyle/>
          <a:p>
            <a:pPr marL="0" indent="0">
              <a:buNone/>
            </a:pPr>
            <a:r>
              <a:rPr lang="nl-NL" sz="1500" b="1" dirty="0"/>
              <a:t>Top 3 belemmeringen – gemiddeld voor alle zorgprofessionals</a:t>
            </a:r>
          </a:p>
          <a:p>
            <a:pPr marL="514350" indent="-514350">
              <a:buFont typeface="+mj-lt"/>
              <a:buAutoNum type="arabicPeriod"/>
            </a:pPr>
            <a:r>
              <a:rPr lang="nl-NL" sz="1500" dirty="0"/>
              <a:t>Gebrek aan tijd - 71%</a:t>
            </a:r>
          </a:p>
          <a:p>
            <a:pPr marL="514350" indent="-514350">
              <a:buFont typeface="+mj-lt"/>
              <a:buAutoNum type="arabicPeriod"/>
            </a:pPr>
            <a:r>
              <a:rPr lang="nl-NL" sz="1500" dirty="0"/>
              <a:t>Gebrek aan begeleiding of training - 33%</a:t>
            </a:r>
          </a:p>
          <a:p>
            <a:pPr marL="514350" indent="-514350">
              <a:buFont typeface="+mj-lt"/>
              <a:buAutoNum type="arabicPeriod"/>
            </a:pPr>
            <a:r>
              <a:rPr lang="nl-NL" sz="1500" dirty="0"/>
              <a:t>Gebrekkige communicatie - 26%</a:t>
            </a:r>
            <a:br>
              <a:rPr lang="nl-NL" sz="1500" dirty="0"/>
            </a:br>
            <a:br>
              <a:rPr lang="nl-NL" sz="1500" dirty="0"/>
            </a:br>
            <a:endParaRPr lang="nl-NL" sz="1500" dirty="0"/>
          </a:p>
          <a:p>
            <a:pPr marL="0" indent="0">
              <a:buNone/>
            </a:pPr>
            <a:r>
              <a:rPr lang="nl-NL" sz="1500" dirty="0">
                <a:solidFill>
                  <a:schemeClr val="accent1"/>
                </a:solidFill>
              </a:rPr>
              <a:t>De top 3 voor artsen en verpleegkundigen is hetzelfde als het gemiddelde van zorgprofessionals. </a:t>
            </a:r>
          </a:p>
          <a:p>
            <a:pPr marL="0" indent="0">
              <a:buNone/>
            </a:pPr>
            <a:r>
              <a:rPr lang="nl-NL" sz="1500" dirty="0">
                <a:solidFill>
                  <a:schemeClr val="accent1"/>
                </a:solidFill>
              </a:rPr>
              <a:t>Wel valt op dat 23% van de verpleegkundigen noemt last te hebben van de onzekerheid over verwachtingen, waar géén van de artsen dit noemt als belemmering. Ook noemen relatief meer verpleegkundigen (20%) dan artsen (6%) ‘het gesprek aan mentale ruimte voor verandering’ als belemmering om te innoveren. </a:t>
            </a:r>
          </a:p>
          <a:p>
            <a:pPr marL="0" indent="0">
              <a:buNone/>
            </a:pPr>
            <a:endParaRPr lang="nl-NL" sz="1500" dirty="0">
              <a:solidFill>
                <a:schemeClr val="accent1"/>
              </a:solidFill>
            </a:endParaRPr>
          </a:p>
          <a:p>
            <a:pPr marL="0" indent="0">
              <a:buNone/>
            </a:pPr>
            <a:endParaRPr lang="nl-NL" sz="1500" b="1" dirty="0">
              <a:solidFill>
                <a:schemeClr val="accent1"/>
              </a:solidFill>
            </a:endParaRPr>
          </a:p>
          <a:p>
            <a:pPr marL="0" indent="0">
              <a:buNone/>
            </a:pPr>
            <a:endParaRPr lang="nl-NL" sz="1500" dirty="0"/>
          </a:p>
        </p:txBody>
      </p:sp>
      <p:sp>
        <p:nvSpPr>
          <p:cNvPr id="3" name="Tijdelijke aanduiding voor inhoud 5">
            <a:extLst>
              <a:ext uri="{FF2B5EF4-FFF2-40B4-BE49-F238E27FC236}">
                <a16:creationId xmlns:a16="http://schemas.microsoft.com/office/drawing/2014/main" id="{D3D28EE6-C175-C1CD-425A-069F0655BB9F}"/>
              </a:ext>
            </a:extLst>
          </p:cNvPr>
          <p:cNvSpPr txBox="1">
            <a:spLocks/>
          </p:cNvSpPr>
          <p:nvPr/>
        </p:nvSpPr>
        <p:spPr>
          <a:xfrm>
            <a:off x="7375159" y="1380639"/>
            <a:ext cx="4332159" cy="409672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nl-NL" sz="1500" b="1" dirty="0"/>
              <a:t>Top 3 belemmeringen van teams volgens teammanagers:</a:t>
            </a:r>
          </a:p>
          <a:p>
            <a:pPr marL="514350" indent="-514350">
              <a:buFont typeface="+mj-lt"/>
              <a:buAutoNum type="arabicPeriod"/>
            </a:pPr>
            <a:r>
              <a:rPr lang="nl-NL" sz="1500" dirty="0"/>
              <a:t>Gebrek aan tijd - 56%</a:t>
            </a:r>
          </a:p>
          <a:p>
            <a:pPr marL="514350" indent="-514350">
              <a:buFont typeface="+mj-lt"/>
              <a:buAutoNum type="arabicPeriod"/>
            </a:pPr>
            <a:r>
              <a:rPr lang="nl-NL" sz="1500" dirty="0"/>
              <a:t>Digitale vaardigheden van medewerkers - 41%</a:t>
            </a:r>
          </a:p>
          <a:p>
            <a:pPr marL="514350" indent="-514350">
              <a:buFont typeface="+mj-lt"/>
              <a:buAutoNum type="arabicPeriod"/>
            </a:pPr>
            <a:r>
              <a:rPr lang="nl-NL" sz="1500" dirty="0"/>
              <a:t>Gedeelde derde plek (allemaal 33%)</a:t>
            </a:r>
          </a:p>
          <a:p>
            <a:pPr lvl="1"/>
            <a:r>
              <a:rPr lang="nl-NL" sz="1500" dirty="0"/>
              <a:t>Gebrek aan begeleiding of training</a:t>
            </a:r>
          </a:p>
          <a:p>
            <a:pPr lvl="1"/>
            <a:r>
              <a:rPr lang="nl-NL" sz="1500" dirty="0"/>
              <a:t>Geen mentale ruimte voor verandering</a:t>
            </a:r>
          </a:p>
          <a:p>
            <a:pPr lvl="1"/>
            <a:r>
              <a:rPr lang="nl-NL" sz="1500" dirty="0"/>
              <a:t>Niet alle veranderingen lijken noodzakelijk</a:t>
            </a:r>
          </a:p>
          <a:p>
            <a:pPr marL="0" indent="0">
              <a:buNone/>
            </a:pPr>
            <a:endParaRPr lang="nl-NL" sz="2000" b="1" dirty="0"/>
          </a:p>
          <a:p>
            <a:pPr marL="0" indent="0">
              <a:buNone/>
            </a:pPr>
            <a:r>
              <a:rPr lang="nl-NL" sz="1400" b="1" dirty="0"/>
              <a:t>Opvallend verschil:</a:t>
            </a:r>
            <a:r>
              <a:rPr lang="nl-NL" sz="1400" dirty="0"/>
              <a:t> Teammanagers maken zich meer zorgen over de digitale vaardigheden van hun medewerkers (41%) dan zorgprofessionals zelf aangeven.</a:t>
            </a:r>
          </a:p>
          <a:p>
            <a:pPr marL="0" indent="0">
              <a:buNone/>
            </a:pPr>
            <a:endParaRPr lang="nl-NL" sz="1900" dirty="0"/>
          </a:p>
        </p:txBody>
      </p:sp>
    </p:spTree>
    <p:extLst>
      <p:ext uri="{BB962C8B-B14F-4D97-AF65-F5344CB8AC3E}">
        <p14:creationId xmlns:p14="http://schemas.microsoft.com/office/powerpoint/2010/main" val="19162338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5893E6-090C-167C-1012-9984D07BDAD5}"/>
              </a:ext>
            </a:extLst>
          </p:cNvPr>
          <p:cNvSpPr>
            <a:spLocks noGrp="1"/>
          </p:cNvSpPr>
          <p:nvPr>
            <p:ph type="title"/>
          </p:nvPr>
        </p:nvSpPr>
        <p:spPr>
          <a:xfrm>
            <a:off x="838200" y="365125"/>
            <a:ext cx="10515600" cy="1093285"/>
          </a:xfrm>
        </p:spPr>
        <p:txBody>
          <a:bodyPr>
            <a:normAutofit/>
          </a:bodyPr>
          <a:lstStyle/>
          <a:p>
            <a:r>
              <a:rPr lang="nl-NL" dirty="0"/>
              <a:t>Ervaren belemmeringen om te innoveren</a:t>
            </a:r>
            <a:br>
              <a:rPr lang="nl-NL" dirty="0"/>
            </a:br>
            <a:r>
              <a:rPr lang="nl-NL" sz="1800" i="1" dirty="0"/>
              <a:t>Wat zeggen zorgprofessionals zelf en hoe schatten teammanagers het in voor hun teamleden?</a:t>
            </a:r>
            <a:endParaRPr lang="nl-NL" dirty="0"/>
          </a:p>
        </p:txBody>
      </p:sp>
      <p:graphicFrame>
        <p:nvGraphicFramePr>
          <p:cNvPr id="4" name="Tijdelijke aanduiding voor inhoud 3">
            <a:extLst>
              <a:ext uri="{FF2B5EF4-FFF2-40B4-BE49-F238E27FC236}">
                <a16:creationId xmlns:a16="http://schemas.microsoft.com/office/drawing/2014/main" id="{B482F5B6-188B-04D7-3FE4-ABF2FE21FCE2}"/>
              </a:ext>
            </a:extLst>
          </p:cNvPr>
          <p:cNvGraphicFramePr>
            <a:graphicFrameLocks noGrp="1"/>
          </p:cNvGraphicFramePr>
          <p:nvPr>
            <p:ph idx="1"/>
            <p:extLst>
              <p:ext uri="{D42A27DB-BD31-4B8C-83A1-F6EECF244321}">
                <p14:modId xmlns:p14="http://schemas.microsoft.com/office/powerpoint/2010/main" val="4137147551"/>
              </p:ext>
            </p:extLst>
          </p:nvPr>
        </p:nvGraphicFramePr>
        <p:xfrm>
          <a:off x="838200" y="1458410"/>
          <a:ext cx="10515600" cy="51275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036651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02FB0B-5AF3-2A60-A703-D75C7E527E4F}"/>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DBFF3128-8E6B-54A6-FF0D-066B1776EB73}"/>
              </a:ext>
            </a:extLst>
          </p:cNvPr>
          <p:cNvSpPr>
            <a:spLocks noGrp="1"/>
          </p:cNvSpPr>
          <p:nvPr>
            <p:ph type="title"/>
          </p:nvPr>
        </p:nvSpPr>
        <p:spPr>
          <a:xfrm>
            <a:off x="838200" y="125285"/>
            <a:ext cx="10515600" cy="1093285"/>
          </a:xfrm>
        </p:spPr>
        <p:txBody>
          <a:bodyPr>
            <a:normAutofit/>
          </a:bodyPr>
          <a:lstStyle/>
          <a:p>
            <a:r>
              <a:rPr lang="nl-NL" dirty="0"/>
              <a:t>Ervaren belemmeringen om te innoveren</a:t>
            </a:r>
            <a:br>
              <a:rPr lang="nl-NL" dirty="0"/>
            </a:br>
            <a:r>
              <a:rPr lang="nl-NL" sz="1800" i="1" dirty="0"/>
              <a:t>Wat zeggen </a:t>
            </a:r>
            <a:r>
              <a:rPr lang="nl-NL" sz="1800" b="1" i="1" dirty="0"/>
              <a:t>artsen</a:t>
            </a:r>
            <a:r>
              <a:rPr lang="nl-NL" sz="1800" i="1" dirty="0"/>
              <a:t> en </a:t>
            </a:r>
            <a:r>
              <a:rPr lang="nl-NL" sz="1800" b="1" i="1" dirty="0"/>
              <a:t>verpleegkundigen</a:t>
            </a:r>
            <a:r>
              <a:rPr lang="nl-NL" sz="1800" i="1" dirty="0"/>
              <a:t>?</a:t>
            </a:r>
            <a:endParaRPr lang="nl-NL" dirty="0"/>
          </a:p>
        </p:txBody>
      </p:sp>
      <p:graphicFrame>
        <p:nvGraphicFramePr>
          <p:cNvPr id="4" name="Tijdelijke aanduiding voor inhoud 3">
            <a:extLst>
              <a:ext uri="{FF2B5EF4-FFF2-40B4-BE49-F238E27FC236}">
                <a16:creationId xmlns:a16="http://schemas.microsoft.com/office/drawing/2014/main" id="{EF639FFD-E17C-D69A-A3E7-4CFA50F9B97F}"/>
              </a:ext>
            </a:extLst>
          </p:cNvPr>
          <p:cNvGraphicFramePr>
            <a:graphicFrameLocks noGrp="1"/>
          </p:cNvGraphicFramePr>
          <p:nvPr>
            <p:ph idx="1"/>
            <p:extLst>
              <p:ext uri="{D42A27DB-BD31-4B8C-83A1-F6EECF244321}">
                <p14:modId xmlns:p14="http://schemas.microsoft.com/office/powerpoint/2010/main" val="1393385176"/>
              </p:ext>
            </p:extLst>
          </p:nvPr>
        </p:nvGraphicFramePr>
        <p:xfrm>
          <a:off x="838200" y="1218570"/>
          <a:ext cx="10515600" cy="563943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724569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1DCF77-1598-9D60-1EE7-DF0BBAC89457}"/>
              </a:ext>
            </a:extLst>
          </p:cNvPr>
          <p:cNvSpPr>
            <a:spLocks noGrp="1"/>
          </p:cNvSpPr>
          <p:nvPr>
            <p:ph type="title"/>
          </p:nvPr>
        </p:nvSpPr>
        <p:spPr/>
        <p:txBody>
          <a:bodyPr/>
          <a:lstStyle/>
          <a:p>
            <a:r>
              <a:rPr lang="nl-NL" dirty="0"/>
              <a:t>Aandachtspunten voor teammanagers</a:t>
            </a:r>
          </a:p>
        </p:txBody>
      </p:sp>
      <p:sp>
        <p:nvSpPr>
          <p:cNvPr id="3" name="Tijdelijke aanduiding voor inhoud 2">
            <a:extLst>
              <a:ext uri="{FF2B5EF4-FFF2-40B4-BE49-F238E27FC236}">
                <a16:creationId xmlns:a16="http://schemas.microsoft.com/office/drawing/2014/main" id="{0433AA08-5653-5A77-B1E5-4872D7291CD8}"/>
              </a:ext>
            </a:extLst>
          </p:cNvPr>
          <p:cNvSpPr>
            <a:spLocks noGrp="1"/>
          </p:cNvSpPr>
          <p:nvPr>
            <p:ph idx="1"/>
          </p:nvPr>
        </p:nvSpPr>
        <p:spPr>
          <a:xfrm>
            <a:off x="838200" y="1367119"/>
            <a:ext cx="10515600" cy="5010532"/>
          </a:xfrm>
        </p:spPr>
        <p:txBody>
          <a:bodyPr>
            <a:noAutofit/>
          </a:bodyPr>
          <a:lstStyle/>
          <a:p>
            <a:pPr marL="0" indent="0">
              <a:buNone/>
            </a:pPr>
            <a:r>
              <a:rPr lang="nl-NL" sz="1500" b="1" dirty="0"/>
              <a:t>Hoe kunnen managers innovatie beter stimuleren?</a:t>
            </a:r>
            <a:br>
              <a:rPr lang="nl-NL" sz="1500" b="1" dirty="0"/>
            </a:br>
            <a:r>
              <a:rPr lang="nl-NL" sz="1500" dirty="0">
                <a:solidFill>
                  <a:schemeClr val="accent1"/>
                </a:solidFill>
              </a:rPr>
              <a:t>55% van alle zorgprofessionals ervaart dat hun manager hen aanmoedigt tot innovatie en voldoende begeleidt. Onder verpleegkundigen ligt dit percentage hoger met 67%, bij de artsen zakt dit percentage echter naar 34%. </a:t>
            </a:r>
            <a:r>
              <a:rPr lang="nl-NL" sz="1500" dirty="0"/>
              <a:t>We vroegen de zorgprofessionals en de teammanagers waar ruimte ligt voor verbetering. Zij selecteerden in de digitale vragenlijst welk gedrag hun teammanagers (nog) meer kunnen vertonen.</a:t>
            </a:r>
            <a:br>
              <a:rPr lang="nl-NL" sz="1500" dirty="0"/>
            </a:br>
            <a:br>
              <a:rPr lang="nl-NL" sz="1500" dirty="0"/>
            </a:br>
            <a:r>
              <a:rPr lang="nl-NL" sz="1500" b="1" dirty="0"/>
              <a:t>Wat kan beter volgens zorgprofessionals?</a:t>
            </a:r>
            <a:endParaRPr lang="nl-NL" sz="1500" dirty="0"/>
          </a:p>
          <a:p>
            <a:pPr>
              <a:buFont typeface="Arial" panose="020B0604020202020204" pitchFamily="34" charset="0"/>
              <a:buChar char="•"/>
            </a:pPr>
            <a:r>
              <a:rPr lang="nl-NL" sz="1500" dirty="0"/>
              <a:t>Het team meer informeren over innovatie-ontwikkelingen (57%)</a:t>
            </a:r>
          </a:p>
          <a:p>
            <a:pPr>
              <a:buFont typeface="Arial" panose="020B0604020202020204" pitchFamily="34" charset="0"/>
              <a:buChar char="•"/>
            </a:pPr>
            <a:r>
              <a:rPr lang="nl-NL" sz="1500" dirty="0"/>
              <a:t>Meer tijd vrijmaken voor innovatie (43%)</a:t>
            </a:r>
          </a:p>
          <a:p>
            <a:pPr>
              <a:buFont typeface="Arial" panose="020B0604020202020204" pitchFamily="34" charset="0"/>
              <a:buChar char="•"/>
            </a:pPr>
            <a:r>
              <a:rPr lang="nl-NL" sz="1500" dirty="0"/>
              <a:t>Succesverhalen delen (43%)</a:t>
            </a:r>
          </a:p>
          <a:p>
            <a:pPr marL="0" indent="0">
              <a:lnSpc>
                <a:spcPct val="100000"/>
              </a:lnSpc>
              <a:spcBef>
                <a:spcPts val="0"/>
              </a:spcBef>
              <a:buNone/>
              <a:defRPr/>
            </a:pPr>
            <a:br>
              <a:rPr lang="nl-NL" sz="1500" dirty="0"/>
            </a:br>
            <a:r>
              <a:rPr lang="nl-NL" sz="1500" dirty="0">
                <a:solidFill>
                  <a:schemeClr val="accent1"/>
                </a:solidFill>
              </a:rPr>
              <a:t>Deze top drie is voor zowel artsen als verpleegkundigen gelijk, met als uitzondering dat bij artsen óók het vertalen van de visie naar de afdeling even belangrijk wordt gevonden als het vrijmaken van tijd en het delen van succes verhalen.</a:t>
            </a:r>
            <a:br>
              <a:rPr lang="nl-NL" sz="1500" dirty="0"/>
            </a:br>
            <a:endParaRPr lang="nl-NL" sz="1500" b="1" dirty="0"/>
          </a:p>
          <a:p>
            <a:pPr marL="0" indent="0">
              <a:buFont typeface="Arial" panose="020B0604020202020204" pitchFamily="34" charset="0"/>
              <a:buNone/>
            </a:pPr>
            <a:r>
              <a:rPr lang="nl-NL" sz="1500" b="1" dirty="0"/>
              <a:t>Wat zien managers zelf als verbeterpunten?</a:t>
            </a:r>
            <a:endParaRPr lang="nl-NL" sz="1500" dirty="0"/>
          </a:p>
          <a:p>
            <a:r>
              <a:rPr lang="nl-NL" sz="1500" dirty="0"/>
              <a:t>Zelf beter op de hoogte zijn van innovaties (67%)</a:t>
            </a:r>
          </a:p>
          <a:p>
            <a:r>
              <a:rPr lang="nl-NL" sz="1500" dirty="0"/>
              <a:t>Team actiever uitnodigen voor ideeën (56%)</a:t>
            </a:r>
          </a:p>
          <a:p>
            <a:r>
              <a:rPr lang="nl-NL" sz="1500" dirty="0"/>
              <a:t>De innovatievisie vertalen naar afdelingsniveau (44%)</a:t>
            </a:r>
          </a:p>
          <a:p>
            <a:endParaRPr lang="nl-NL" sz="1500" dirty="0"/>
          </a:p>
          <a:p>
            <a:pPr marL="0" indent="0">
              <a:buNone/>
            </a:pPr>
            <a:endParaRPr lang="nl-NL" sz="1500" dirty="0"/>
          </a:p>
        </p:txBody>
      </p:sp>
      <p:sp>
        <p:nvSpPr>
          <p:cNvPr id="4" name="Tijdelijke aanduiding voor inhoud 2">
            <a:extLst>
              <a:ext uri="{FF2B5EF4-FFF2-40B4-BE49-F238E27FC236}">
                <a16:creationId xmlns:a16="http://schemas.microsoft.com/office/drawing/2014/main" id="{CE608DCD-3F03-2D00-2BE1-EF87CD86C314}"/>
              </a:ext>
            </a:extLst>
          </p:cNvPr>
          <p:cNvSpPr txBox="1">
            <a:spLocks/>
          </p:cNvSpPr>
          <p:nvPr/>
        </p:nvSpPr>
        <p:spPr>
          <a:xfrm>
            <a:off x="6466389" y="2018694"/>
            <a:ext cx="4761053" cy="219402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nl-NL" sz="1500" dirty="0"/>
          </a:p>
        </p:txBody>
      </p:sp>
    </p:spTree>
    <p:extLst>
      <p:ext uri="{BB962C8B-B14F-4D97-AF65-F5344CB8AC3E}">
        <p14:creationId xmlns:p14="http://schemas.microsoft.com/office/powerpoint/2010/main" val="37022555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a:extLst>
              <a:ext uri="{FF2B5EF4-FFF2-40B4-BE49-F238E27FC236}">
                <a16:creationId xmlns:a16="http://schemas.microsoft.com/office/drawing/2014/main" id="{E32E702F-B822-99C0-9CB1-8EEDB0696504}"/>
              </a:ext>
            </a:extLst>
          </p:cNvPr>
          <p:cNvSpPr/>
          <p:nvPr/>
        </p:nvSpPr>
        <p:spPr>
          <a:xfrm>
            <a:off x="838200" y="4242213"/>
            <a:ext cx="10239531" cy="2270516"/>
          </a:xfrm>
          <a:prstGeom prst="rect">
            <a:avLst/>
          </a:prstGeom>
          <a:solidFill>
            <a:schemeClr val="tx2">
              <a:lumMod val="25000"/>
              <a:lumOff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a:extLst>
              <a:ext uri="{FF2B5EF4-FFF2-40B4-BE49-F238E27FC236}">
                <a16:creationId xmlns:a16="http://schemas.microsoft.com/office/drawing/2014/main" id="{F32FCCA8-71A0-02B4-B5C3-6C3E58C84CF6}"/>
              </a:ext>
            </a:extLst>
          </p:cNvPr>
          <p:cNvSpPr>
            <a:spLocks noGrp="1"/>
          </p:cNvSpPr>
          <p:nvPr>
            <p:ph type="title"/>
          </p:nvPr>
        </p:nvSpPr>
        <p:spPr>
          <a:xfrm>
            <a:off x="943130" y="4041483"/>
            <a:ext cx="10515600" cy="1325563"/>
          </a:xfrm>
        </p:spPr>
        <p:txBody>
          <a:bodyPr>
            <a:normAutofit/>
          </a:bodyPr>
          <a:lstStyle/>
          <a:p>
            <a:r>
              <a:rPr lang="nl-NL" sz="3200" dirty="0"/>
              <a:t>Tip van Jeff </a:t>
            </a:r>
            <a:r>
              <a:rPr lang="nl-NL" sz="3200" dirty="0" err="1"/>
              <a:t>Gaspersz</a:t>
            </a:r>
            <a:r>
              <a:rPr lang="nl-NL" sz="3200" dirty="0"/>
              <a:t> </a:t>
            </a:r>
            <a:br>
              <a:rPr lang="nl-NL" sz="3200" dirty="0"/>
            </a:br>
            <a:r>
              <a:rPr lang="nl-NL" sz="1800" dirty="0"/>
              <a:t>Hoogleraar Innovatie Nyenrode </a:t>
            </a:r>
            <a:endParaRPr lang="nl-NL" sz="3200" dirty="0"/>
          </a:p>
        </p:txBody>
      </p:sp>
      <p:sp>
        <p:nvSpPr>
          <p:cNvPr id="3" name="Tijdelijke aanduiding voor inhoud 2">
            <a:extLst>
              <a:ext uri="{FF2B5EF4-FFF2-40B4-BE49-F238E27FC236}">
                <a16:creationId xmlns:a16="http://schemas.microsoft.com/office/drawing/2014/main" id="{ED2FCBFF-1136-582A-4FFF-A51D8D5CAF81}"/>
              </a:ext>
            </a:extLst>
          </p:cNvPr>
          <p:cNvSpPr>
            <a:spLocks noGrp="1"/>
          </p:cNvSpPr>
          <p:nvPr>
            <p:ph idx="1"/>
          </p:nvPr>
        </p:nvSpPr>
        <p:spPr>
          <a:xfrm>
            <a:off x="943129" y="5187165"/>
            <a:ext cx="10014679" cy="1325563"/>
          </a:xfrm>
        </p:spPr>
        <p:txBody>
          <a:bodyPr>
            <a:normAutofit/>
          </a:bodyPr>
          <a:lstStyle/>
          <a:p>
            <a:pPr marL="0" indent="0">
              <a:buNone/>
            </a:pPr>
            <a:r>
              <a:rPr lang="nl-NL" sz="1600" i="1" kern="100" dirty="0">
                <a:effectLst/>
                <a:latin typeface="Aptos" panose="020B0004020202020204" pitchFamily="34" charset="0"/>
                <a:ea typeface="Aptos" panose="020B0004020202020204" pitchFamily="34" charset="0"/>
                <a:cs typeface="Times New Roman" panose="02020603050405020304" pitchFamily="18" charset="0"/>
              </a:rPr>
              <a:t>“In de maandelijkse teambespreking vraag je aan iedere verpleegkundige: wat heb jij in de afgelopen maand gelezen, gezien of beleefd waar voor onze afdeling een kans in zit? Als je dat elke maand doet, gaat het steeds meer leven. Als je een nieuwe auto koopt zie je opeens vaker ‘jouw’ model rijden. Op die manier gaan mensen ook vanzelf meer kansen zien. Als het innovatief denken eenmaal leeft, is het van belang dat er een mogelijkheid is om de meest kansrijke ideeën samen verder uit te werken.”</a:t>
            </a:r>
          </a:p>
          <a:p>
            <a:pPr marL="0" indent="0">
              <a:buNone/>
            </a:pPr>
            <a:endParaRPr lang="nl-NL" sz="2400" i="1" dirty="0">
              <a:latin typeface="Aptos" panose="020B0004020202020204" pitchFamily="34" charset="0"/>
            </a:endParaRPr>
          </a:p>
        </p:txBody>
      </p:sp>
      <p:sp>
        <p:nvSpPr>
          <p:cNvPr id="5" name="Tijdelijke aanduiding voor inhoud 2">
            <a:extLst>
              <a:ext uri="{FF2B5EF4-FFF2-40B4-BE49-F238E27FC236}">
                <a16:creationId xmlns:a16="http://schemas.microsoft.com/office/drawing/2014/main" id="{A7252F6E-E3B3-1D60-FD1A-BD5271BE3557}"/>
              </a:ext>
            </a:extLst>
          </p:cNvPr>
          <p:cNvSpPr txBox="1">
            <a:spLocks/>
          </p:cNvSpPr>
          <p:nvPr/>
        </p:nvSpPr>
        <p:spPr>
          <a:xfrm>
            <a:off x="838200" y="1743874"/>
            <a:ext cx="10515600" cy="250526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defRPr/>
            </a:pPr>
            <a:r>
              <a:rPr lang="nl-NL" sz="1500" dirty="0"/>
              <a:t>Teammanagers zeggen hun team meer expliciet uit te kunnen nodigen om ideeën voor innovaties te delen. De meeste teammanagers (80%) ontvangen slechts één keer per kwartaal of minder een innovatief idee vanuit hun team, waarvan ze ongeveer de helft als bruikbaar beoordelen. </a:t>
            </a:r>
            <a:br>
              <a:rPr lang="nl-NL" sz="1500" dirty="0"/>
            </a:br>
            <a:endParaRPr lang="nl-NL" sz="1500" dirty="0"/>
          </a:p>
          <a:p>
            <a:pPr marL="0" indent="0">
              <a:lnSpc>
                <a:spcPct val="100000"/>
              </a:lnSpc>
              <a:spcBef>
                <a:spcPts val="0"/>
              </a:spcBef>
              <a:buFont typeface="Arial" panose="020B0604020202020204" pitchFamily="34" charset="0"/>
              <a:buNone/>
              <a:defRPr/>
            </a:pPr>
            <a:r>
              <a:rPr lang="nl-NL" sz="1500" dirty="0"/>
              <a:t>Een teammanager zegt: “</a:t>
            </a:r>
            <a:r>
              <a:rPr lang="nl-NL" sz="1500" i="1" dirty="0"/>
              <a:t>Ik heb het idee dat dit thema helemaal niet leeft binnen het team en dat we vooral dingen implementeren die vanuit de organisatie worden doorgevoerd.”  </a:t>
            </a:r>
            <a:r>
              <a:rPr lang="nl-NL" sz="1500" dirty="0"/>
              <a:t>Van alle aangedragen ideeën is 50% bruikbaar, zeggen ze. </a:t>
            </a:r>
            <a:br>
              <a:rPr lang="nl-NL" sz="1500" dirty="0"/>
            </a:br>
            <a:br>
              <a:rPr lang="nl-NL" sz="1500" dirty="0"/>
            </a:br>
            <a:r>
              <a:rPr lang="nl-NL" sz="1500" dirty="0"/>
              <a:t>Om innovatie echt te laten leven op afdelingen, is niet alleen kennis nodig bij managers, maar ook een actieve uitnodiging aan teams om mee te denken en inspraak te hebben. Om dit te stimuleren heeft Jeff </a:t>
            </a:r>
            <a:r>
              <a:rPr lang="nl-NL" sz="1500" dirty="0" err="1"/>
              <a:t>Gaspersz</a:t>
            </a:r>
            <a:r>
              <a:rPr lang="nl-NL" sz="1500" dirty="0"/>
              <a:t> een concrete tip.</a:t>
            </a:r>
          </a:p>
          <a:p>
            <a:pPr marL="0" indent="0">
              <a:lnSpc>
                <a:spcPct val="100000"/>
              </a:lnSpc>
              <a:spcBef>
                <a:spcPts val="0"/>
              </a:spcBef>
              <a:buFont typeface="Arial" panose="020B0604020202020204" pitchFamily="34" charset="0"/>
              <a:buNone/>
              <a:defRPr/>
            </a:pPr>
            <a:endParaRPr lang="nl-NL" sz="1500" dirty="0"/>
          </a:p>
          <a:p>
            <a:endParaRPr lang="nl-NL" sz="1500" dirty="0"/>
          </a:p>
          <a:p>
            <a:pPr marL="0" indent="0">
              <a:buFont typeface="Arial" panose="020B0604020202020204" pitchFamily="34" charset="0"/>
              <a:buNone/>
            </a:pPr>
            <a:endParaRPr lang="nl-NL" sz="1500" dirty="0"/>
          </a:p>
        </p:txBody>
      </p:sp>
      <p:sp>
        <p:nvSpPr>
          <p:cNvPr id="7" name="Titel 1">
            <a:extLst>
              <a:ext uri="{FF2B5EF4-FFF2-40B4-BE49-F238E27FC236}">
                <a16:creationId xmlns:a16="http://schemas.microsoft.com/office/drawing/2014/main" id="{8B923B79-B0DD-8E9B-68BF-C32A0D28A94B}"/>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dirty="0"/>
              <a:t>Het team stimuleren om innovatieve ideeën te delen</a:t>
            </a:r>
          </a:p>
        </p:txBody>
      </p:sp>
    </p:spTree>
    <p:extLst>
      <p:ext uri="{BB962C8B-B14F-4D97-AF65-F5344CB8AC3E}">
        <p14:creationId xmlns:p14="http://schemas.microsoft.com/office/powerpoint/2010/main" val="13952387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C1E66FC-18F9-3359-8227-5AB6D3EF12F4}"/>
              </a:ext>
            </a:extLst>
          </p:cNvPr>
          <p:cNvSpPr>
            <a:spLocks noGrp="1"/>
          </p:cNvSpPr>
          <p:nvPr>
            <p:ph type="title"/>
          </p:nvPr>
        </p:nvSpPr>
        <p:spPr>
          <a:xfrm>
            <a:off x="838199" y="365125"/>
            <a:ext cx="10991127" cy="1325563"/>
          </a:xfrm>
        </p:spPr>
        <p:txBody>
          <a:bodyPr>
            <a:normAutofit/>
          </a:bodyPr>
          <a:lstStyle/>
          <a:p>
            <a:r>
              <a:rPr lang="nl-NL" sz="4000" dirty="0"/>
              <a:t>Welke verbeterkansen liggen er voor teammanagers?</a:t>
            </a:r>
          </a:p>
        </p:txBody>
      </p:sp>
      <p:graphicFrame>
        <p:nvGraphicFramePr>
          <p:cNvPr id="4" name="Tijdelijke aanduiding voor inhoud 3">
            <a:extLst>
              <a:ext uri="{FF2B5EF4-FFF2-40B4-BE49-F238E27FC236}">
                <a16:creationId xmlns:a16="http://schemas.microsoft.com/office/drawing/2014/main" id="{B324FB58-0A42-478D-0335-CF0AB658C1C8}"/>
              </a:ext>
            </a:extLst>
          </p:cNvPr>
          <p:cNvGraphicFramePr>
            <a:graphicFrameLocks noGrp="1"/>
          </p:cNvGraphicFramePr>
          <p:nvPr>
            <p:ph idx="1"/>
            <p:extLst>
              <p:ext uri="{D42A27DB-BD31-4B8C-83A1-F6EECF244321}">
                <p14:modId xmlns:p14="http://schemas.microsoft.com/office/powerpoint/2010/main" val="3707592523"/>
              </p:ext>
            </p:extLst>
          </p:nvPr>
        </p:nvGraphicFramePr>
        <p:xfrm>
          <a:off x="838200" y="1690688"/>
          <a:ext cx="10515600" cy="488373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78507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0E990A-1D57-C209-444A-74B8086CA443}"/>
              </a:ext>
            </a:extLst>
          </p:cNvPr>
          <p:cNvSpPr>
            <a:spLocks noGrp="1"/>
          </p:cNvSpPr>
          <p:nvPr>
            <p:ph type="title"/>
          </p:nvPr>
        </p:nvSpPr>
        <p:spPr/>
        <p:txBody>
          <a:bodyPr/>
          <a:lstStyle/>
          <a:p>
            <a:r>
              <a:rPr lang="nl-NL" dirty="0"/>
              <a:t>Achtergrond &amp; aanleiding</a:t>
            </a:r>
          </a:p>
        </p:txBody>
      </p:sp>
      <p:sp>
        <p:nvSpPr>
          <p:cNvPr id="3" name="Tijdelijke aanduiding voor inhoud 2">
            <a:extLst>
              <a:ext uri="{FF2B5EF4-FFF2-40B4-BE49-F238E27FC236}">
                <a16:creationId xmlns:a16="http://schemas.microsoft.com/office/drawing/2014/main" id="{F1AC122F-524B-50DA-7538-485FF076FA0E}"/>
              </a:ext>
            </a:extLst>
          </p:cNvPr>
          <p:cNvSpPr>
            <a:spLocks noGrp="1"/>
          </p:cNvSpPr>
          <p:nvPr>
            <p:ph idx="1"/>
          </p:nvPr>
        </p:nvSpPr>
        <p:spPr>
          <a:xfrm>
            <a:off x="838200" y="1690688"/>
            <a:ext cx="10515600" cy="4486275"/>
          </a:xfrm>
        </p:spPr>
        <p:txBody>
          <a:bodyPr>
            <a:normAutofit/>
          </a:bodyPr>
          <a:lstStyle/>
          <a:p>
            <a:pPr marL="0" indent="0">
              <a:buNone/>
            </a:pPr>
            <a:r>
              <a:rPr lang="nl-NL" sz="2400" b="1" dirty="0"/>
              <a:t>Waarom dit onderzoek?</a:t>
            </a:r>
            <a:br>
              <a:rPr lang="nl-NL" sz="2400" b="1" dirty="0"/>
            </a:br>
            <a:r>
              <a:rPr lang="nl-NL" sz="2400" dirty="0"/>
              <a:t>De zorg staat onder druk door vergrijzing, personeelstekorten en stijgende kosten. Rijnstate heeft de afgelopen jaren veel gepionierd met innovatie en wil nu weten: </a:t>
            </a:r>
            <a:r>
              <a:rPr lang="nl-NL" sz="2400" i="1" dirty="0"/>
              <a:t>Wat is de innovatiebereidheid binnen Rijnstate en hoe kan dit worden vergroot? </a:t>
            </a:r>
            <a:br>
              <a:rPr lang="nl-NL" sz="2400" i="1" dirty="0"/>
            </a:br>
            <a:br>
              <a:rPr lang="nl-NL" sz="2400" i="1" dirty="0"/>
            </a:br>
            <a:r>
              <a:rPr lang="nl-NL" sz="2400" dirty="0"/>
              <a:t>Daarbij lag de focus zowel op de beleving rondom innovatie in de organisatie van zorgprofessionals en teammanagers, als op het verzamelen van aanbevelingen ter bevordering van de innovatiebereidheid.</a:t>
            </a:r>
          </a:p>
        </p:txBody>
      </p:sp>
    </p:spTree>
    <p:extLst>
      <p:ext uri="{BB962C8B-B14F-4D97-AF65-F5344CB8AC3E}">
        <p14:creationId xmlns:p14="http://schemas.microsoft.com/office/powerpoint/2010/main" val="19313454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847C59-0730-704D-3F85-827612E2659A}"/>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0D7CBA42-5163-00D0-76BA-32363FDFD0EA}"/>
              </a:ext>
            </a:extLst>
          </p:cNvPr>
          <p:cNvSpPr>
            <a:spLocks noGrp="1"/>
          </p:cNvSpPr>
          <p:nvPr>
            <p:ph type="title"/>
          </p:nvPr>
        </p:nvSpPr>
        <p:spPr>
          <a:xfrm>
            <a:off x="1018082" y="0"/>
            <a:ext cx="10991127" cy="1325563"/>
          </a:xfrm>
        </p:spPr>
        <p:txBody>
          <a:bodyPr>
            <a:normAutofit/>
          </a:bodyPr>
          <a:lstStyle/>
          <a:p>
            <a:r>
              <a:rPr lang="nl-NL" sz="4000" dirty="0"/>
              <a:t>Welke verbeterkansen zien artsen en verpleegkundigen voor hun teammanagers?</a:t>
            </a:r>
          </a:p>
        </p:txBody>
      </p:sp>
      <p:graphicFrame>
        <p:nvGraphicFramePr>
          <p:cNvPr id="4" name="Tijdelijke aanduiding voor inhoud 3">
            <a:extLst>
              <a:ext uri="{FF2B5EF4-FFF2-40B4-BE49-F238E27FC236}">
                <a16:creationId xmlns:a16="http://schemas.microsoft.com/office/drawing/2014/main" id="{3EBBE39E-2020-082C-2C77-60568C837926}"/>
              </a:ext>
            </a:extLst>
          </p:cNvPr>
          <p:cNvGraphicFramePr>
            <a:graphicFrameLocks noGrp="1"/>
          </p:cNvGraphicFramePr>
          <p:nvPr>
            <p:ph idx="1"/>
            <p:extLst>
              <p:ext uri="{D42A27DB-BD31-4B8C-83A1-F6EECF244321}">
                <p14:modId xmlns:p14="http://schemas.microsoft.com/office/powerpoint/2010/main" val="124981079"/>
              </p:ext>
            </p:extLst>
          </p:nvPr>
        </p:nvGraphicFramePr>
        <p:xfrm>
          <a:off x="838200" y="1064302"/>
          <a:ext cx="10515600" cy="568340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39841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A37B2A-607E-9ECB-252F-B2D85A5F3481}"/>
              </a:ext>
            </a:extLst>
          </p:cNvPr>
          <p:cNvSpPr>
            <a:spLocks noGrp="1"/>
          </p:cNvSpPr>
          <p:nvPr>
            <p:ph type="title"/>
          </p:nvPr>
        </p:nvSpPr>
        <p:spPr/>
        <p:txBody>
          <a:bodyPr/>
          <a:lstStyle/>
          <a:p>
            <a:r>
              <a:rPr lang="nl-NL" dirty="0"/>
              <a:t>Het verschuiven van de Late </a:t>
            </a:r>
            <a:r>
              <a:rPr lang="nl-NL" dirty="0" err="1"/>
              <a:t>Majority</a:t>
            </a:r>
            <a:endParaRPr lang="nl-NL" dirty="0"/>
          </a:p>
        </p:txBody>
      </p:sp>
      <p:sp>
        <p:nvSpPr>
          <p:cNvPr id="3" name="Tijdelijke aanduiding voor inhoud 2">
            <a:extLst>
              <a:ext uri="{FF2B5EF4-FFF2-40B4-BE49-F238E27FC236}">
                <a16:creationId xmlns:a16="http://schemas.microsoft.com/office/drawing/2014/main" id="{6B799CCE-2BFE-824E-A8F5-051596E3F006}"/>
              </a:ext>
            </a:extLst>
          </p:cNvPr>
          <p:cNvSpPr>
            <a:spLocks noGrp="1"/>
          </p:cNvSpPr>
          <p:nvPr>
            <p:ph idx="1"/>
          </p:nvPr>
        </p:nvSpPr>
        <p:spPr>
          <a:xfrm>
            <a:off x="838200" y="1825625"/>
            <a:ext cx="10515600" cy="4667250"/>
          </a:xfrm>
        </p:spPr>
        <p:txBody>
          <a:bodyPr>
            <a:normAutofit fontScale="77500" lnSpcReduction="20000"/>
          </a:bodyPr>
          <a:lstStyle/>
          <a:p>
            <a:pPr marL="0" indent="0">
              <a:lnSpc>
                <a:spcPct val="110000"/>
              </a:lnSpc>
              <a:buNone/>
            </a:pPr>
            <a:r>
              <a:rPr lang="nl-NL" sz="2100" b="1" dirty="0"/>
              <a:t>Kenmerken van de Late </a:t>
            </a:r>
            <a:r>
              <a:rPr lang="nl-NL" sz="2100" b="1" dirty="0" err="1"/>
              <a:t>Majority</a:t>
            </a:r>
            <a:r>
              <a:rPr lang="nl-NL" sz="2100" b="1" dirty="0"/>
              <a:t>:</a:t>
            </a:r>
            <a:endParaRPr lang="nl-NL" sz="2100" dirty="0"/>
          </a:p>
          <a:p>
            <a:pPr>
              <a:lnSpc>
                <a:spcPct val="110000"/>
              </a:lnSpc>
              <a:buFont typeface="Arial" panose="020B0604020202020204" pitchFamily="34" charset="0"/>
              <a:buChar char="•"/>
            </a:pPr>
            <a:r>
              <a:rPr lang="nl-NL" sz="2100" dirty="0"/>
              <a:t>Behoudend en risicomijdend</a:t>
            </a:r>
          </a:p>
          <a:p>
            <a:pPr>
              <a:lnSpc>
                <a:spcPct val="110000"/>
              </a:lnSpc>
              <a:buFont typeface="Arial" panose="020B0604020202020204" pitchFamily="34" charset="0"/>
              <a:buChar char="•"/>
            </a:pPr>
            <a:r>
              <a:rPr lang="nl-NL" sz="2100" dirty="0"/>
              <a:t>Heeft behoefte aan zekerheid en feiten</a:t>
            </a:r>
          </a:p>
          <a:p>
            <a:pPr>
              <a:lnSpc>
                <a:spcPct val="110000"/>
              </a:lnSpc>
              <a:buFont typeface="Arial" panose="020B0604020202020204" pitchFamily="34" charset="0"/>
              <a:buChar char="•"/>
            </a:pPr>
            <a:r>
              <a:rPr lang="nl-NL" sz="2100" dirty="0"/>
              <a:t>Wil overtuigende resultaten zien</a:t>
            </a:r>
          </a:p>
          <a:p>
            <a:pPr>
              <a:lnSpc>
                <a:spcPct val="110000"/>
              </a:lnSpc>
              <a:buFont typeface="Arial" panose="020B0604020202020204" pitchFamily="34" charset="0"/>
              <a:buChar char="•"/>
            </a:pPr>
            <a:r>
              <a:rPr lang="nl-NL" sz="2100" dirty="0"/>
              <a:t>Ervaart mentale drempel bij verandering</a:t>
            </a:r>
          </a:p>
          <a:p>
            <a:pPr>
              <a:lnSpc>
                <a:spcPct val="110000"/>
              </a:lnSpc>
              <a:buFont typeface="Arial" panose="020B0604020202020204" pitchFamily="34" charset="0"/>
              <a:buChar char="•"/>
            </a:pPr>
            <a:r>
              <a:rPr lang="nl-NL" sz="2100" dirty="0"/>
              <a:t>Vormt een substantiële groep binnen de organisatie</a:t>
            </a:r>
          </a:p>
          <a:p>
            <a:pPr marL="0" indent="0">
              <a:lnSpc>
                <a:spcPct val="110000"/>
              </a:lnSpc>
              <a:buNone/>
            </a:pPr>
            <a:endParaRPr lang="nl-NL" sz="2100" dirty="0"/>
          </a:p>
          <a:p>
            <a:pPr marL="0" indent="0">
              <a:lnSpc>
                <a:spcPct val="110000"/>
              </a:lnSpc>
              <a:buNone/>
            </a:pPr>
            <a:r>
              <a:rPr lang="nl-NL" sz="2100" b="1" dirty="0"/>
              <a:t>Waarom zou de focus op de Late </a:t>
            </a:r>
            <a:r>
              <a:rPr lang="nl-NL" sz="2100" b="1" dirty="0" err="1"/>
              <a:t>Majority</a:t>
            </a:r>
            <a:r>
              <a:rPr lang="nl-NL" sz="2100" b="1" dirty="0"/>
              <a:t> moeten liggen?</a:t>
            </a:r>
            <a:br>
              <a:rPr lang="nl-NL" sz="2100" b="1" dirty="0"/>
            </a:br>
            <a:r>
              <a:rPr lang="nl-NL" sz="2100" dirty="0"/>
              <a:t>De Late </a:t>
            </a:r>
            <a:r>
              <a:rPr lang="nl-NL" sz="2100" dirty="0" err="1"/>
              <a:t>Majority</a:t>
            </a:r>
            <a:r>
              <a:rPr lang="nl-NL" sz="2100" dirty="0"/>
              <a:t> vormt een grote groep die beïnvloedbaar is, maar wel extra aandacht nodig heeft om in beweging te komen. Door deze groep te verschuiven naar de </a:t>
            </a:r>
            <a:r>
              <a:rPr lang="nl-NL" sz="2100" dirty="0" err="1"/>
              <a:t>Early</a:t>
            </a:r>
            <a:r>
              <a:rPr lang="nl-NL" sz="2100" dirty="0"/>
              <a:t> </a:t>
            </a:r>
            <a:r>
              <a:rPr lang="nl-NL" sz="2100" dirty="0" err="1"/>
              <a:t>Majority</a:t>
            </a:r>
            <a:r>
              <a:rPr lang="nl-NL" sz="2100" dirty="0"/>
              <a:t> creëren we een kritische massa die innovatie omarmt, waardoor implementaties sneller verlopen en breder gedragen worden. Als we de Late </a:t>
            </a:r>
            <a:r>
              <a:rPr lang="nl-NL" sz="2100" dirty="0" err="1"/>
              <a:t>Majority</a:t>
            </a:r>
            <a:r>
              <a:rPr lang="nl-NL" sz="2100" dirty="0"/>
              <a:t> meekrijgen, hebben we het omslagpunt bereikt waarbij de organisatie als geheel innovatiever wordt, zonder kostbare energie te verspillen aan de moeilijk te bereiken Laggards.</a:t>
            </a:r>
          </a:p>
          <a:p>
            <a:pPr marL="0" indent="0">
              <a:lnSpc>
                <a:spcPct val="110000"/>
              </a:lnSpc>
              <a:buNone/>
            </a:pPr>
            <a:br>
              <a:rPr lang="nl-NL" sz="2100" dirty="0"/>
            </a:br>
            <a:r>
              <a:rPr lang="nl-NL" sz="1800" dirty="0" err="1">
                <a:effectLst/>
                <a:latin typeface="Aptos" panose="020B0004020202020204" pitchFamily="34" charset="0"/>
                <a:ea typeface="Aptos" panose="020B0004020202020204" pitchFamily="34" charset="0"/>
                <a:cs typeface="Times New Roman" panose="02020603050405020304" pitchFamily="18" charset="0"/>
              </a:rPr>
              <a:t>Bernke</a:t>
            </a:r>
            <a:r>
              <a:rPr lang="nl-NL" sz="1800" dirty="0">
                <a:effectLst/>
                <a:latin typeface="Aptos" panose="020B0004020202020204" pitchFamily="34" charset="0"/>
                <a:ea typeface="Aptos" panose="020B0004020202020204" pitchFamily="34" charset="0"/>
                <a:cs typeface="Times New Roman" panose="02020603050405020304" pitchFamily="18" charset="0"/>
              </a:rPr>
              <a:t> Papenburg: </a:t>
            </a:r>
            <a:r>
              <a:rPr lang="nl-NL" sz="1800" i="1" dirty="0">
                <a:effectLst/>
                <a:latin typeface="Aptos" panose="020B0004020202020204" pitchFamily="34" charset="0"/>
                <a:ea typeface="Aptos" panose="020B0004020202020204" pitchFamily="34" charset="0"/>
                <a:cs typeface="Times New Roman" panose="02020603050405020304" pitchFamily="18" charset="0"/>
              </a:rPr>
              <a:t>“Als meer mensen in de </a:t>
            </a:r>
            <a:r>
              <a:rPr lang="nl-NL" sz="1800" i="1" dirty="0" err="1">
                <a:effectLst/>
                <a:latin typeface="Aptos" panose="020B0004020202020204" pitchFamily="34" charset="0"/>
                <a:ea typeface="Aptos" panose="020B0004020202020204" pitchFamily="34" charset="0"/>
                <a:cs typeface="Times New Roman" panose="02020603050405020304" pitchFamily="18" charset="0"/>
              </a:rPr>
              <a:t>Early</a:t>
            </a:r>
            <a:r>
              <a:rPr lang="nl-NL" sz="1800" i="1" dirty="0">
                <a:effectLst/>
                <a:latin typeface="Aptos" panose="020B0004020202020204" pitchFamily="34" charset="0"/>
                <a:ea typeface="Aptos" panose="020B0004020202020204" pitchFamily="34" charset="0"/>
                <a:cs typeface="Times New Roman" panose="02020603050405020304" pitchFamily="18" charset="0"/>
              </a:rPr>
              <a:t> </a:t>
            </a:r>
            <a:r>
              <a:rPr lang="nl-NL" sz="1800" i="1" dirty="0" err="1">
                <a:effectLst/>
                <a:latin typeface="Aptos" panose="020B0004020202020204" pitchFamily="34" charset="0"/>
                <a:ea typeface="Aptos" panose="020B0004020202020204" pitchFamily="34" charset="0"/>
                <a:cs typeface="Times New Roman" panose="02020603050405020304" pitchFamily="18" charset="0"/>
              </a:rPr>
              <a:t>Majority</a:t>
            </a:r>
            <a:r>
              <a:rPr lang="nl-NL" sz="1800" i="1" dirty="0">
                <a:effectLst/>
                <a:latin typeface="Aptos" panose="020B0004020202020204" pitchFamily="34" charset="0"/>
                <a:ea typeface="Aptos" panose="020B0004020202020204" pitchFamily="34" charset="0"/>
                <a:cs typeface="Times New Roman" panose="02020603050405020304" pitchFamily="18" charset="0"/>
              </a:rPr>
              <a:t> terechtkomen, kunnen innovaties breder en sneller in de organisatie worden verankerd, zonder dat er te veel weerstand of vertraging optreedt vanuit de Late </a:t>
            </a:r>
            <a:r>
              <a:rPr lang="nl-NL" sz="1800" i="1" dirty="0" err="1">
                <a:effectLst/>
                <a:latin typeface="Aptos" panose="020B0004020202020204" pitchFamily="34" charset="0"/>
                <a:ea typeface="Aptos" panose="020B0004020202020204" pitchFamily="34" charset="0"/>
                <a:cs typeface="Times New Roman" panose="02020603050405020304" pitchFamily="18" charset="0"/>
              </a:rPr>
              <a:t>Majority</a:t>
            </a:r>
            <a:r>
              <a:rPr lang="nl-NL" sz="1800" i="1" dirty="0">
                <a:latin typeface="Aptos" panose="020B0004020202020204" pitchFamily="34" charset="0"/>
                <a:ea typeface="Aptos" panose="020B0004020202020204" pitchFamily="34" charset="0"/>
                <a:cs typeface="Times New Roman" panose="02020603050405020304" pitchFamily="18" charset="0"/>
              </a:rPr>
              <a:t>.”</a:t>
            </a:r>
            <a:endParaRPr lang="nl-NL" sz="2100" dirty="0"/>
          </a:p>
          <a:p>
            <a:pPr marL="0" indent="0">
              <a:lnSpc>
                <a:spcPct val="110000"/>
              </a:lnSpc>
              <a:buNone/>
            </a:pPr>
            <a:endParaRPr lang="nl-NL" dirty="0"/>
          </a:p>
        </p:txBody>
      </p:sp>
    </p:spTree>
    <p:extLst>
      <p:ext uri="{BB962C8B-B14F-4D97-AF65-F5344CB8AC3E}">
        <p14:creationId xmlns:p14="http://schemas.microsoft.com/office/powerpoint/2010/main" val="27543842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3659603-0513-DEAE-DD70-214864C350F1}"/>
              </a:ext>
            </a:extLst>
          </p:cNvPr>
          <p:cNvSpPr>
            <a:spLocks noGrp="1"/>
          </p:cNvSpPr>
          <p:nvPr>
            <p:ph type="title"/>
          </p:nvPr>
        </p:nvSpPr>
        <p:spPr>
          <a:xfrm>
            <a:off x="838200" y="-68422"/>
            <a:ext cx="10515600" cy="1325563"/>
          </a:xfrm>
        </p:spPr>
        <p:txBody>
          <a:bodyPr>
            <a:normAutofit/>
          </a:bodyPr>
          <a:lstStyle/>
          <a:p>
            <a:r>
              <a:rPr lang="nl-NL" dirty="0"/>
              <a:t>Aanbevelingen</a:t>
            </a:r>
            <a:br>
              <a:rPr lang="nl-NL" dirty="0"/>
            </a:br>
            <a:r>
              <a:rPr lang="nl-NL" sz="2700" dirty="0"/>
              <a:t>Hoe verhogen we innovatiebereidheid onder (met name) de Late </a:t>
            </a:r>
            <a:r>
              <a:rPr lang="nl-NL" sz="2700" dirty="0" err="1"/>
              <a:t>Majority</a:t>
            </a:r>
            <a:r>
              <a:rPr lang="nl-NL" sz="2700" dirty="0"/>
              <a:t>?</a:t>
            </a:r>
            <a:endParaRPr lang="nl-NL" dirty="0"/>
          </a:p>
        </p:txBody>
      </p:sp>
      <p:sp>
        <p:nvSpPr>
          <p:cNvPr id="3" name="Tijdelijke aanduiding voor inhoud 2">
            <a:extLst>
              <a:ext uri="{FF2B5EF4-FFF2-40B4-BE49-F238E27FC236}">
                <a16:creationId xmlns:a16="http://schemas.microsoft.com/office/drawing/2014/main" id="{7730AA7C-970A-D73D-9195-2788935BB736}"/>
              </a:ext>
            </a:extLst>
          </p:cNvPr>
          <p:cNvSpPr>
            <a:spLocks noGrp="1"/>
          </p:cNvSpPr>
          <p:nvPr>
            <p:ph idx="1"/>
          </p:nvPr>
        </p:nvSpPr>
        <p:spPr>
          <a:xfrm>
            <a:off x="520995" y="1219040"/>
            <a:ext cx="11568224" cy="5464175"/>
          </a:xfrm>
        </p:spPr>
        <p:txBody>
          <a:bodyPr>
            <a:noAutofit/>
          </a:bodyPr>
          <a:lstStyle/>
          <a:p>
            <a:pPr marL="342900" indent="-342900">
              <a:buFont typeface="+mj-lt"/>
              <a:buAutoNum type="arabicPeriod"/>
            </a:pPr>
            <a:r>
              <a:rPr lang="nl-NL" sz="1400" b="1" dirty="0"/>
              <a:t>Creëer 'gelabelde tijd' voor innovatie</a:t>
            </a:r>
            <a:r>
              <a:rPr lang="nl-NL" sz="1400" dirty="0"/>
              <a:t> Expliciete tijd reserveren geeft medewerkers mentale ruimte om met vernieuwing aan de slag te gaan, vooral belangrijk voor de Late </a:t>
            </a:r>
            <a:r>
              <a:rPr lang="nl-NL" sz="1400" dirty="0" err="1"/>
              <a:t>Majority</a:t>
            </a:r>
            <a:r>
              <a:rPr lang="nl-NL" sz="1400" dirty="0"/>
              <a:t>.</a:t>
            </a:r>
          </a:p>
          <a:p>
            <a:pPr marL="342900" indent="-342900">
              <a:buFont typeface="+mj-lt"/>
              <a:buAutoNum type="arabicPeriod"/>
            </a:pPr>
            <a:r>
              <a:rPr lang="nl-NL" sz="1400" b="1" dirty="0"/>
              <a:t>Versterk het zelfvertrouwen door training en persoonlijke begeleiding</a:t>
            </a:r>
            <a:r>
              <a:rPr lang="nl-NL" sz="1400" dirty="0"/>
              <a:t> Peer-</a:t>
            </a:r>
            <a:r>
              <a:rPr lang="nl-NL" sz="1400" dirty="0" err="1"/>
              <a:t>to</a:t>
            </a:r>
            <a:r>
              <a:rPr lang="nl-NL" sz="1400" dirty="0"/>
              <a:t>-peer begeleiding blijkt het beste te werken voor de Late </a:t>
            </a:r>
            <a:r>
              <a:rPr lang="nl-NL" sz="1400" dirty="0" err="1"/>
              <a:t>Majority</a:t>
            </a:r>
            <a:r>
              <a:rPr lang="nl-NL" sz="1400" dirty="0"/>
              <a:t> - stel in elk team een ambassadeur aan die collega's meeneemt.</a:t>
            </a:r>
          </a:p>
          <a:p>
            <a:pPr marL="342900" indent="-342900">
              <a:buFont typeface="+mj-lt"/>
              <a:buAutoNum type="arabicPeriod"/>
            </a:pPr>
            <a:r>
              <a:rPr lang="nl-NL" sz="1400" b="1" dirty="0"/>
              <a:t>Geef teams inzicht in veranderprocessen</a:t>
            </a:r>
            <a:r>
              <a:rPr lang="nl-NL" sz="1400" dirty="0"/>
              <a:t> Gebruik werkvormen zoals de zelfscan 'Wat voor </a:t>
            </a:r>
            <a:r>
              <a:rPr lang="nl-NL" sz="1400" dirty="0" err="1"/>
              <a:t>digitype</a:t>
            </a:r>
            <a:r>
              <a:rPr lang="nl-NL" sz="1400" dirty="0"/>
              <a:t> ben jij?' om begrip te creëren voor verschillende reacties op innovatie.</a:t>
            </a:r>
          </a:p>
          <a:p>
            <a:pPr marL="342900" indent="-342900">
              <a:buFont typeface="+mj-lt"/>
              <a:buAutoNum type="arabicPeriod"/>
            </a:pPr>
            <a:r>
              <a:rPr lang="nl-NL" sz="1400" b="1" dirty="0"/>
              <a:t>Beperk het aantal innovatieprojecten</a:t>
            </a:r>
            <a:r>
              <a:rPr lang="nl-NL" sz="1400" dirty="0"/>
              <a:t> Maak bewuste keuzes in welke innovaties prioriteit krijgen en durf ook te stoppen met projecten die minder opleveren.</a:t>
            </a:r>
          </a:p>
          <a:p>
            <a:pPr marL="342900" indent="-342900">
              <a:buFont typeface="+mj-lt"/>
              <a:buAutoNum type="arabicPeriod"/>
            </a:pPr>
            <a:r>
              <a:rPr lang="nl-NL" sz="1400" b="1" dirty="0"/>
              <a:t>Maak duidelijk waar medewerkers met innovatieve ideeën terecht kunnen. </a:t>
            </a:r>
            <a:r>
              <a:rPr lang="nl-NL" sz="1400" dirty="0" err="1"/>
              <a:t>Één</a:t>
            </a:r>
            <a:r>
              <a:rPr lang="nl-NL" sz="1400" dirty="0"/>
              <a:t> derde van de zorgprofessionals en de helft van de managers weet momenteel niet waar zij hun ideeën kunnen aandragen - zorg voor een duidelijk verzamelpunt.</a:t>
            </a:r>
          </a:p>
          <a:p>
            <a:pPr marL="342900" indent="-342900">
              <a:buFont typeface="+mj-lt"/>
              <a:buAutoNum type="arabicPeriod"/>
            </a:pPr>
            <a:r>
              <a:rPr lang="nl-NL" sz="1400" b="1" dirty="0"/>
              <a:t>Maak de betrokkenheid van medewerkers zichtbaar </a:t>
            </a:r>
            <a:r>
              <a:rPr lang="nl-NL" sz="1400" dirty="0"/>
              <a:t>De Late </a:t>
            </a:r>
            <a:r>
              <a:rPr lang="nl-NL" sz="1400" dirty="0" err="1"/>
              <a:t>Majority</a:t>
            </a:r>
            <a:r>
              <a:rPr lang="nl-NL" sz="1400" dirty="0"/>
              <a:t> ervaart innovaties vaak als iets wat van bovenaf wordt opgelegd - slechts 22% ziet innovaties als iets van de werkvloer. Laat daarom zien hoe collega's betrokken zijn bij innovaties om de acceptatie te vergroten.</a:t>
            </a:r>
          </a:p>
          <a:p>
            <a:pPr marL="342900" indent="-342900">
              <a:buFont typeface="+mj-lt"/>
              <a:buAutoNum type="arabicPeriod"/>
            </a:pPr>
            <a:r>
              <a:rPr lang="nl-NL" sz="1400" b="1" dirty="0"/>
              <a:t>Communiceer over het belang van innovatiekracht</a:t>
            </a:r>
            <a:r>
              <a:rPr lang="nl-NL" sz="1400" dirty="0"/>
              <a:t>. Maak duidelijk dat je als organisatie innovatie initiatieven waardeert en beloont. Werf er op en zet  mensen in het zonnetje.</a:t>
            </a:r>
          </a:p>
          <a:p>
            <a:pPr marL="342900" indent="-342900">
              <a:buFont typeface="+mj-lt"/>
              <a:buAutoNum type="arabicPeriod"/>
            </a:pPr>
            <a:r>
              <a:rPr lang="nl-NL" sz="1400" b="1" dirty="0"/>
              <a:t>Versterk de </a:t>
            </a:r>
            <a:r>
              <a:rPr lang="nl-NL" sz="1400" b="1" dirty="0" err="1"/>
              <a:t>organisatiebrede</a:t>
            </a:r>
            <a:r>
              <a:rPr lang="nl-NL" sz="1400" b="1" dirty="0"/>
              <a:t> communicatie over innovatie </a:t>
            </a:r>
            <a:r>
              <a:rPr lang="nl-NL" sz="1400" dirty="0"/>
              <a:t>Slechts 24% van alle medewerkers is goed op de hoogte van innovaties binnen Rijnstate. Het is belangrijk dat de communicatie weinig tijd vraagt om te lezen of bekijken, en beschikbaar is op plekken waar medewerkers makkelijk toegang toe hebben. Korte filmpjes voor een teamoverleg kunnen een meerwaarde hebben en hoeven echt niet altijd gelikt en professioneel geproduceerd te zijn</a:t>
            </a:r>
          </a:p>
          <a:p>
            <a:pPr marL="342900" indent="-342900">
              <a:buFont typeface="+mj-lt"/>
              <a:buAutoNum type="arabicPeriod"/>
            </a:pPr>
            <a:r>
              <a:rPr lang="nl-NL" sz="1400" b="1" dirty="0"/>
              <a:t>Formuleer een '</a:t>
            </a:r>
            <a:r>
              <a:rPr lang="nl-NL" sz="1400" b="1" dirty="0" err="1"/>
              <a:t>why</a:t>
            </a:r>
            <a:r>
              <a:rPr lang="nl-NL" sz="1400" b="1" dirty="0"/>
              <a:t>' die medewerkers én patiënten raakt</a:t>
            </a:r>
            <a:r>
              <a:rPr lang="nl-NL" sz="1400" dirty="0"/>
              <a:t> Sluit aan bij wat medewerkers écht motiveert: betere patiëntenzorg (74%), efficiënter werken (63%) en meer werkplezier (42%).</a:t>
            </a:r>
          </a:p>
          <a:p>
            <a:pPr marL="342900" indent="-342900">
              <a:buFont typeface="+mj-lt"/>
              <a:buAutoNum type="arabicPeriod"/>
            </a:pPr>
            <a:r>
              <a:rPr lang="nl-NL" sz="1400" b="1" dirty="0"/>
              <a:t>Integreer innovaties in dagelijkse werkprocessen</a:t>
            </a:r>
            <a:r>
              <a:rPr lang="nl-NL" sz="1400" dirty="0"/>
              <a:t> De Late </a:t>
            </a:r>
            <a:r>
              <a:rPr lang="nl-NL" sz="1400" dirty="0" err="1"/>
              <a:t>Majority</a:t>
            </a:r>
            <a:r>
              <a:rPr lang="nl-NL" sz="1400" dirty="0"/>
              <a:t> ervaart extra belasting wanneer innovaties als losse taken voelen. Zorg dat vernieuwingen goed ingebed zijn in bestaande werkprocessen en draag ze zorgvuldig over van het innovatieteam naar de reguliere zorg.</a:t>
            </a:r>
          </a:p>
          <a:p>
            <a:pPr marL="0" indent="0">
              <a:buNone/>
            </a:pPr>
            <a:endParaRPr lang="nl-NL" sz="1400" dirty="0"/>
          </a:p>
          <a:p>
            <a:pPr marL="0" indent="0">
              <a:buNone/>
            </a:pPr>
            <a:endParaRPr lang="nl-NL" sz="1400" dirty="0"/>
          </a:p>
        </p:txBody>
      </p:sp>
    </p:spTree>
    <p:extLst>
      <p:ext uri="{BB962C8B-B14F-4D97-AF65-F5344CB8AC3E}">
        <p14:creationId xmlns:p14="http://schemas.microsoft.com/office/powerpoint/2010/main" val="22422840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B02E8C-5700-21B7-E72B-CA3887305F4B}"/>
              </a:ext>
            </a:extLst>
          </p:cNvPr>
          <p:cNvSpPr>
            <a:spLocks noGrp="1"/>
          </p:cNvSpPr>
          <p:nvPr>
            <p:ph type="title"/>
          </p:nvPr>
        </p:nvSpPr>
        <p:spPr/>
        <p:txBody>
          <a:bodyPr/>
          <a:lstStyle/>
          <a:p>
            <a:r>
              <a:rPr lang="nl-NL" dirty="0"/>
              <a:t>Conclusie</a:t>
            </a:r>
          </a:p>
        </p:txBody>
      </p:sp>
      <p:sp>
        <p:nvSpPr>
          <p:cNvPr id="3" name="Tijdelijke aanduiding voor inhoud 2">
            <a:extLst>
              <a:ext uri="{FF2B5EF4-FFF2-40B4-BE49-F238E27FC236}">
                <a16:creationId xmlns:a16="http://schemas.microsoft.com/office/drawing/2014/main" id="{73E6926A-0312-40B8-7B6E-326552B2DE32}"/>
              </a:ext>
            </a:extLst>
          </p:cNvPr>
          <p:cNvSpPr>
            <a:spLocks noGrp="1"/>
          </p:cNvSpPr>
          <p:nvPr>
            <p:ph idx="1"/>
          </p:nvPr>
        </p:nvSpPr>
        <p:spPr>
          <a:xfrm>
            <a:off x="838200" y="1410769"/>
            <a:ext cx="10787743" cy="5082106"/>
          </a:xfrm>
        </p:spPr>
        <p:txBody>
          <a:bodyPr>
            <a:normAutofit/>
          </a:bodyPr>
          <a:lstStyle/>
          <a:p>
            <a:pPr marL="0" indent="0">
              <a:buNone/>
            </a:pPr>
            <a:r>
              <a:rPr lang="nl-NL" sz="1600" b="1" dirty="0"/>
              <a:t>Belangrijkste inzichten:</a:t>
            </a:r>
            <a:endParaRPr lang="nl-NL" sz="1600" dirty="0"/>
          </a:p>
          <a:p>
            <a:pPr>
              <a:buFont typeface="Arial" panose="020B0604020202020204" pitchFamily="34" charset="0"/>
              <a:buChar char="•"/>
            </a:pPr>
            <a:r>
              <a:rPr lang="nl-NL" sz="1600" dirty="0"/>
              <a:t>De Late </a:t>
            </a:r>
            <a:r>
              <a:rPr lang="nl-NL" sz="1600" dirty="0" err="1"/>
              <a:t>Majority</a:t>
            </a:r>
            <a:r>
              <a:rPr lang="nl-NL" sz="1600" dirty="0"/>
              <a:t> vormt de sleutel tot succesvolle opschaling van innovaties</a:t>
            </a:r>
          </a:p>
          <a:p>
            <a:pPr>
              <a:buFont typeface="Arial" panose="020B0604020202020204" pitchFamily="34" charset="0"/>
              <a:buChar char="•"/>
            </a:pPr>
            <a:r>
              <a:rPr lang="nl-NL" sz="1600" dirty="0"/>
              <a:t>Het informeren en betrekken van medewerkers moet sterker verankerd worden</a:t>
            </a:r>
          </a:p>
          <a:p>
            <a:pPr>
              <a:buFont typeface="Arial" panose="020B0604020202020204" pitchFamily="34" charset="0"/>
              <a:buChar char="•"/>
            </a:pPr>
            <a:r>
              <a:rPr lang="nl-NL" sz="1600" dirty="0"/>
              <a:t>Tijd en mentale ruimte zijn cruciaal voor het slagen van innovatie</a:t>
            </a:r>
          </a:p>
          <a:p>
            <a:pPr>
              <a:buFont typeface="Arial" panose="020B0604020202020204" pitchFamily="34" charset="0"/>
              <a:buChar char="•"/>
            </a:pPr>
            <a:r>
              <a:rPr lang="nl-NL" sz="1600" dirty="0"/>
              <a:t>Leidinggevenden spelen een doorbraakrol, maar hebben zelf ook informatie en ondersteuning nodig. </a:t>
            </a:r>
            <a:br>
              <a:rPr lang="nl-NL" sz="1600" b="1" dirty="0"/>
            </a:br>
            <a:endParaRPr lang="nl-NL" sz="1600" b="1" dirty="0"/>
          </a:p>
          <a:p>
            <a:pPr marL="0" indent="0">
              <a:buNone/>
            </a:pPr>
            <a:r>
              <a:rPr lang="nl-NL" sz="1600" b="1" dirty="0"/>
              <a:t>Wat nu?</a:t>
            </a:r>
            <a:endParaRPr lang="nl-NL" sz="1600" dirty="0"/>
          </a:p>
          <a:p>
            <a:pPr marL="0" indent="0">
              <a:lnSpc>
                <a:spcPct val="150000"/>
              </a:lnSpc>
              <a:buNone/>
            </a:pPr>
            <a:r>
              <a:rPr lang="nl-NL" sz="1600" dirty="0"/>
              <a:t>De komende fase moet in het teken staan van het meekrijgen van de Late </a:t>
            </a:r>
            <a:r>
              <a:rPr lang="nl-NL" sz="1600" dirty="0" err="1"/>
              <a:t>Majority</a:t>
            </a:r>
            <a:r>
              <a:rPr lang="nl-NL" sz="1600" dirty="0"/>
              <a:t>. Door deze grote groep te ondersteunen met onder andere gelabelde tijd, peer-</a:t>
            </a:r>
            <a:r>
              <a:rPr lang="nl-NL" sz="1600" dirty="0" err="1"/>
              <a:t>to</a:t>
            </a:r>
            <a:r>
              <a:rPr lang="nl-NL" sz="1600" dirty="0"/>
              <a:t>-peer begeleiding en heldere communicatie over het patiëntvoordeel, creëert Rijnstate een stevige basis voor innovatie. Wanneer deze groep verschuift naar de </a:t>
            </a:r>
            <a:r>
              <a:rPr lang="nl-NL" sz="1600" dirty="0" err="1"/>
              <a:t>Early</a:t>
            </a:r>
            <a:r>
              <a:rPr lang="nl-NL" sz="1600" dirty="0"/>
              <a:t> </a:t>
            </a:r>
            <a:r>
              <a:rPr lang="nl-NL" sz="1600" dirty="0" err="1"/>
              <a:t>Majority</a:t>
            </a:r>
            <a:r>
              <a:rPr lang="nl-NL" sz="1600" dirty="0"/>
              <a:t>, ontstaat er een omslagpunt waarbij innovaties sneller en breder worden gedragen.</a:t>
            </a:r>
            <a:br>
              <a:rPr lang="nl-NL" sz="1600" dirty="0"/>
            </a:br>
            <a:br>
              <a:rPr lang="nl-NL" sz="1600" dirty="0"/>
            </a:br>
            <a:r>
              <a:rPr lang="nl-NL" sz="1600" dirty="0"/>
              <a:t>Stimuleer leidinggevenden om het thema te adresseren in </a:t>
            </a:r>
            <a:r>
              <a:rPr lang="nl-NL" sz="1600" dirty="0" err="1"/>
              <a:t>teamoverleggen</a:t>
            </a:r>
            <a:r>
              <a:rPr lang="nl-NL" sz="1600" dirty="0"/>
              <a:t>, eventueel m.b.v. de aangeleverde werkvormen rondom innovatiebereidheid, frustraties en kansen zien.</a:t>
            </a:r>
          </a:p>
          <a:p>
            <a:pPr marL="0" indent="0">
              <a:lnSpc>
                <a:spcPct val="150000"/>
              </a:lnSpc>
              <a:buNone/>
            </a:pPr>
            <a:endParaRPr lang="nl-NL" sz="1600" dirty="0"/>
          </a:p>
        </p:txBody>
      </p:sp>
    </p:spTree>
    <p:extLst>
      <p:ext uri="{BB962C8B-B14F-4D97-AF65-F5344CB8AC3E}">
        <p14:creationId xmlns:p14="http://schemas.microsoft.com/office/powerpoint/2010/main" val="490903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444744-7517-917F-BC6F-A5BB94B9F8E7}"/>
              </a:ext>
            </a:extLst>
          </p:cNvPr>
          <p:cNvSpPr>
            <a:spLocks noGrp="1"/>
          </p:cNvSpPr>
          <p:nvPr>
            <p:ph type="title"/>
          </p:nvPr>
        </p:nvSpPr>
        <p:spPr/>
        <p:txBody>
          <a:bodyPr/>
          <a:lstStyle/>
          <a:p>
            <a:r>
              <a:rPr lang="nl-NL" dirty="0"/>
              <a:t>Onderzoeksmethode</a:t>
            </a:r>
            <a:br>
              <a:rPr lang="nl-NL" dirty="0"/>
            </a:br>
            <a:r>
              <a:rPr lang="nl-NL" sz="2800" dirty="0"/>
              <a:t>Hoe hebben we dit onderzocht?</a:t>
            </a:r>
            <a:endParaRPr lang="nl-NL" dirty="0"/>
          </a:p>
        </p:txBody>
      </p:sp>
      <p:sp>
        <p:nvSpPr>
          <p:cNvPr id="3" name="Tijdelijke aanduiding voor tekst 2">
            <a:extLst>
              <a:ext uri="{FF2B5EF4-FFF2-40B4-BE49-F238E27FC236}">
                <a16:creationId xmlns:a16="http://schemas.microsoft.com/office/drawing/2014/main" id="{637BFECF-F0A6-3AC5-FAFC-8684075E7F4E}"/>
              </a:ext>
            </a:extLst>
          </p:cNvPr>
          <p:cNvSpPr>
            <a:spLocks noGrp="1"/>
          </p:cNvSpPr>
          <p:nvPr>
            <p:ph type="body" idx="1"/>
          </p:nvPr>
        </p:nvSpPr>
        <p:spPr/>
        <p:txBody>
          <a:bodyPr/>
          <a:lstStyle/>
          <a:p>
            <a:r>
              <a:rPr lang="nl-NL" dirty="0"/>
              <a:t>Kwalitatief</a:t>
            </a:r>
          </a:p>
        </p:txBody>
      </p:sp>
      <p:sp>
        <p:nvSpPr>
          <p:cNvPr id="4" name="Tijdelijke aanduiding voor inhoud 3">
            <a:extLst>
              <a:ext uri="{FF2B5EF4-FFF2-40B4-BE49-F238E27FC236}">
                <a16:creationId xmlns:a16="http://schemas.microsoft.com/office/drawing/2014/main" id="{E170F042-E399-7A86-5278-BABC2C05281C}"/>
              </a:ext>
            </a:extLst>
          </p:cNvPr>
          <p:cNvSpPr>
            <a:spLocks noGrp="1"/>
          </p:cNvSpPr>
          <p:nvPr>
            <p:ph sz="half" idx="2"/>
          </p:nvPr>
        </p:nvSpPr>
        <p:spPr>
          <a:xfrm>
            <a:off x="839788" y="2505075"/>
            <a:ext cx="4593682" cy="3684588"/>
          </a:xfrm>
        </p:spPr>
        <p:txBody>
          <a:bodyPr>
            <a:normAutofit/>
          </a:bodyPr>
          <a:lstStyle/>
          <a:p>
            <a:pPr>
              <a:buFont typeface="Arial" panose="020B0604020202020204" pitchFamily="34" charset="0"/>
              <a:buChar char="•"/>
            </a:pPr>
            <a:r>
              <a:rPr lang="nl-NL" sz="2000" b="1" dirty="0"/>
              <a:t>Expertinterview</a:t>
            </a:r>
            <a:r>
              <a:rPr lang="nl-NL" sz="2000" dirty="0"/>
              <a:t> met Laura Kooij (Manager Innovatie &amp; Zorgtransformatie), </a:t>
            </a:r>
            <a:r>
              <a:rPr lang="nl-NL" sz="2000" dirty="0" err="1"/>
              <a:t>Bernke</a:t>
            </a:r>
            <a:r>
              <a:rPr lang="nl-NL" sz="2000" dirty="0"/>
              <a:t> Papenburg (Manager </a:t>
            </a:r>
            <a:r>
              <a:rPr lang="nl-NL" sz="2000" dirty="0" err="1"/>
              <a:t>Robotics</a:t>
            </a:r>
            <a:r>
              <a:rPr lang="nl-NL" sz="2000" dirty="0"/>
              <a:t>) en Suzanne Beekman (Marketing- &amp; communicatieadviseur) </a:t>
            </a:r>
          </a:p>
          <a:p>
            <a:r>
              <a:rPr lang="nl-NL" sz="2000" b="1" dirty="0"/>
              <a:t>Twee focusgroepen</a:t>
            </a:r>
            <a:r>
              <a:rPr lang="nl-NL" sz="2000" dirty="0"/>
              <a:t> om de resultaten van de digitale vragenlijst te verdiepen</a:t>
            </a:r>
          </a:p>
          <a:p>
            <a:r>
              <a:rPr lang="nl-NL" sz="2000" b="1" dirty="0"/>
              <a:t>Expertadvies</a:t>
            </a:r>
            <a:r>
              <a:rPr lang="nl-NL" sz="2000" dirty="0"/>
              <a:t> van Suzanne </a:t>
            </a:r>
            <a:r>
              <a:rPr lang="nl-NL" sz="2000" dirty="0" err="1"/>
              <a:t>Verheijden</a:t>
            </a:r>
            <a:r>
              <a:rPr lang="nl-NL" sz="2000" dirty="0"/>
              <a:t> (</a:t>
            </a:r>
            <a:r>
              <a:rPr lang="nl-NL" sz="2000" dirty="0" err="1"/>
              <a:t>Buro</a:t>
            </a:r>
            <a:r>
              <a:rPr lang="nl-NL" sz="2000" dirty="0"/>
              <a:t> </a:t>
            </a:r>
            <a:r>
              <a:rPr lang="nl-NL" sz="2000" dirty="0" err="1"/>
              <a:t>StrakZ</a:t>
            </a:r>
            <a:r>
              <a:rPr lang="nl-NL" sz="2000" dirty="0"/>
              <a:t>)</a:t>
            </a:r>
          </a:p>
        </p:txBody>
      </p:sp>
      <p:sp>
        <p:nvSpPr>
          <p:cNvPr id="5" name="Tijdelijke aanduiding voor tekst 4">
            <a:extLst>
              <a:ext uri="{FF2B5EF4-FFF2-40B4-BE49-F238E27FC236}">
                <a16:creationId xmlns:a16="http://schemas.microsoft.com/office/drawing/2014/main" id="{4862BFA3-57F1-B653-D486-9F54F511CFD0}"/>
              </a:ext>
            </a:extLst>
          </p:cNvPr>
          <p:cNvSpPr>
            <a:spLocks noGrp="1"/>
          </p:cNvSpPr>
          <p:nvPr>
            <p:ph type="body" sz="quarter" idx="3"/>
          </p:nvPr>
        </p:nvSpPr>
        <p:spPr/>
        <p:txBody>
          <a:bodyPr/>
          <a:lstStyle/>
          <a:p>
            <a:r>
              <a:rPr lang="nl-NL" dirty="0"/>
              <a:t>Kwantitatief</a:t>
            </a:r>
          </a:p>
        </p:txBody>
      </p:sp>
      <p:sp>
        <p:nvSpPr>
          <p:cNvPr id="6" name="Tijdelijke aanduiding voor inhoud 5">
            <a:extLst>
              <a:ext uri="{FF2B5EF4-FFF2-40B4-BE49-F238E27FC236}">
                <a16:creationId xmlns:a16="http://schemas.microsoft.com/office/drawing/2014/main" id="{7E43BFBD-3C68-A0CB-B893-9D5257A8B9D3}"/>
              </a:ext>
            </a:extLst>
          </p:cNvPr>
          <p:cNvSpPr>
            <a:spLocks noGrp="1"/>
          </p:cNvSpPr>
          <p:nvPr>
            <p:ph sz="quarter" idx="4"/>
          </p:nvPr>
        </p:nvSpPr>
        <p:spPr>
          <a:xfrm>
            <a:off x="6172199" y="2505075"/>
            <a:ext cx="4819261" cy="3684588"/>
          </a:xfrm>
        </p:spPr>
        <p:txBody>
          <a:bodyPr>
            <a:normAutofit/>
          </a:bodyPr>
          <a:lstStyle/>
          <a:p>
            <a:r>
              <a:rPr lang="nl-NL" sz="2000" b="1" dirty="0"/>
              <a:t>Digitale vragenlijst</a:t>
            </a:r>
            <a:r>
              <a:rPr lang="nl-NL" sz="2000" dirty="0"/>
              <a:t> verspreid onder alle zorgverleners 115 zorgprofessionals en 27 teammanagers reageerden</a:t>
            </a:r>
          </a:p>
          <a:p>
            <a:endParaRPr lang="nl-NL" sz="2000" dirty="0"/>
          </a:p>
        </p:txBody>
      </p:sp>
    </p:spTree>
    <p:extLst>
      <p:ext uri="{BB962C8B-B14F-4D97-AF65-F5344CB8AC3E}">
        <p14:creationId xmlns:p14="http://schemas.microsoft.com/office/powerpoint/2010/main" val="24813707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012F61-0C80-A8A2-3771-B06796DEB6CC}"/>
              </a:ext>
            </a:extLst>
          </p:cNvPr>
          <p:cNvSpPr>
            <a:spLocks noGrp="1"/>
          </p:cNvSpPr>
          <p:nvPr>
            <p:ph type="title"/>
          </p:nvPr>
        </p:nvSpPr>
        <p:spPr>
          <a:xfrm>
            <a:off x="836612" y="257346"/>
            <a:ext cx="10515600" cy="1325563"/>
          </a:xfrm>
        </p:spPr>
        <p:txBody>
          <a:bodyPr/>
          <a:lstStyle/>
          <a:p>
            <a:r>
              <a:rPr lang="nl-NL" dirty="0"/>
              <a:t>Wie zijn de respondenten?</a:t>
            </a:r>
          </a:p>
        </p:txBody>
      </p:sp>
      <p:sp>
        <p:nvSpPr>
          <p:cNvPr id="4" name="Tijdelijke aanduiding voor tekst 3">
            <a:extLst>
              <a:ext uri="{FF2B5EF4-FFF2-40B4-BE49-F238E27FC236}">
                <a16:creationId xmlns:a16="http://schemas.microsoft.com/office/drawing/2014/main" id="{634604D1-0CBB-7C7D-9226-8A7AE3AB0DFB}"/>
              </a:ext>
            </a:extLst>
          </p:cNvPr>
          <p:cNvSpPr>
            <a:spLocks noGrp="1"/>
          </p:cNvSpPr>
          <p:nvPr>
            <p:ph type="body" idx="1"/>
          </p:nvPr>
        </p:nvSpPr>
        <p:spPr>
          <a:xfrm>
            <a:off x="836612" y="920128"/>
            <a:ext cx="5157787" cy="823912"/>
          </a:xfrm>
        </p:spPr>
        <p:txBody>
          <a:bodyPr>
            <a:normAutofit/>
          </a:bodyPr>
          <a:lstStyle/>
          <a:p>
            <a:r>
              <a:rPr lang="nl-NL" sz="2000" dirty="0"/>
              <a:t>Digitale vragenlijst	</a:t>
            </a:r>
          </a:p>
        </p:txBody>
      </p:sp>
      <p:sp>
        <p:nvSpPr>
          <p:cNvPr id="3" name="Tijdelijke aanduiding voor inhoud 2">
            <a:extLst>
              <a:ext uri="{FF2B5EF4-FFF2-40B4-BE49-F238E27FC236}">
                <a16:creationId xmlns:a16="http://schemas.microsoft.com/office/drawing/2014/main" id="{5396B65B-FC37-AB22-484C-194310944EB1}"/>
              </a:ext>
            </a:extLst>
          </p:cNvPr>
          <p:cNvSpPr>
            <a:spLocks noGrp="1"/>
          </p:cNvSpPr>
          <p:nvPr>
            <p:ph sz="half" idx="2"/>
          </p:nvPr>
        </p:nvSpPr>
        <p:spPr>
          <a:xfrm>
            <a:off x="836612" y="1744040"/>
            <a:ext cx="5413717" cy="1684960"/>
          </a:xfrm>
        </p:spPr>
        <p:txBody>
          <a:bodyPr>
            <a:normAutofit fontScale="85000" lnSpcReduction="10000"/>
          </a:bodyPr>
          <a:lstStyle/>
          <a:p>
            <a:r>
              <a:rPr lang="nl-NL" sz="1500" dirty="0"/>
              <a:t>Van de 142 respondenten was de meerderheid vrouw (87%) </a:t>
            </a:r>
          </a:p>
          <a:p>
            <a:r>
              <a:rPr lang="nl-NL" sz="1500" dirty="0"/>
              <a:t>7% MBO, 61% HBO, 15% WO, 16% PhD / </a:t>
            </a:r>
            <a:r>
              <a:rPr lang="nl-NL" sz="1500" dirty="0" err="1"/>
              <a:t>Post-doc</a:t>
            </a:r>
            <a:endParaRPr lang="nl-NL" sz="1500" dirty="0"/>
          </a:p>
          <a:p>
            <a:r>
              <a:rPr lang="nl-NL" sz="1500" dirty="0"/>
              <a:t>De leeftijden zijn redelijk gelijk verdeeld met: 21% tussen 25-34 jaar, 27% tussen 35-44, 30% tussen 45-54, 21% tussen 55-64, 1% is 65+. </a:t>
            </a:r>
          </a:p>
          <a:p>
            <a:r>
              <a:rPr lang="nl-NL" sz="1500" dirty="0"/>
              <a:t>Meer dan de helft van de respondenten is meer dan 10 jaar in dienst. De verdeling is als volgt: 4% is minder dan 1 jaar in dienst, 25% 1 t/m 5 jaar, 18% 6 t/m 10 jaar, 24% 11 t/m 20 jaar,  30% meer dan 20 jaar. </a:t>
            </a:r>
          </a:p>
          <a:p>
            <a:endParaRPr lang="nl-NL" sz="1500" dirty="0"/>
          </a:p>
        </p:txBody>
      </p:sp>
      <p:sp>
        <p:nvSpPr>
          <p:cNvPr id="6" name="Tijdelijke aanduiding voor inhoud 5">
            <a:extLst>
              <a:ext uri="{FF2B5EF4-FFF2-40B4-BE49-F238E27FC236}">
                <a16:creationId xmlns:a16="http://schemas.microsoft.com/office/drawing/2014/main" id="{4B95B7CA-4B41-D6EC-7650-9B12051BF1D5}"/>
              </a:ext>
            </a:extLst>
          </p:cNvPr>
          <p:cNvSpPr>
            <a:spLocks noGrp="1"/>
          </p:cNvSpPr>
          <p:nvPr>
            <p:ph sz="quarter" idx="4"/>
          </p:nvPr>
        </p:nvSpPr>
        <p:spPr>
          <a:xfrm>
            <a:off x="836612" y="4058133"/>
            <a:ext cx="5413717" cy="857561"/>
          </a:xfrm>
        </p:spPr>
        <p:txBody>
          <a:bodyPr>
            <a:normAutofit fontScale="85000" lnSpcReduction="10000"/>
          </a:bodyPr>
          <a:lstStyle/>
          <a:p>
            <a:pPr marL="0" indent="0">
              <a:buNone/>
            </a:pPr>
            <a:r>
              <a:rPr lang="nl-NL" sz="1500" dirty="0"/>
              <a:t>De twee focusgroepen hadden in totaal 14 deelnemers met een representatieve vertegenwoordiging van verschillende functies, te weten: 5 teammanagers, 4 artsen, 3 verpleegkundigen, 1 POS medewerker, 1 ergotherapeut en 1 </a:t>
            </a:r>
            <a:r>
              <a:rPr lang="nl-NL" sz="1500" dirty="0">
                <a:effectLst/>
              </a:rPr>
              <a:t>assistent afdeling preventie</a:t>
            </a:r>
            <a:r>
              <a:rPr lang="nl-NL" sz="1500" dirty="0"/>
              <a:t>.</a:t>
            </a:r>
          </a:p>
        </p:txBody>
      </p:sp>
      <p:graphicFrame>
        <p:nvGraphicFramePr>
          <p:cNvPr id="7" name="Grafiek 6">
            <a:extLst>
              <a:ext uri="{FF2B5EF4-FFF2-40B4-BE49-F238E27FC236}">
                <a16:creationId xmlns:a16="http://schemas.microsoft.com/office/drawing/2014/main" id="{9C2003B8-D339-EECF-6620-3AA15033A3AA}"/>
              </a:ext>
            </a:extLst>
          </p:cNvPr>
          <p:cNvGraphicFramePr/>
          <p:nvPr>
            <p:extLst>
              <p:ext uri="{D42A27DB-BD31-4B8C-83A1-F6EECF244321}">
                <p14:modId xmlns:p14="http://schemas.microsoft.com/office/powerpoint/2010/main" val="416236194"/>
              </p:ext>
            </p:extLst>
          </p:nvPr>
        </p:nvGraphicFramePr>
        <p:xfrm>
          <a:off x="6556712" y="1809974"/>
          <a:ext cx="5157787" cy="3658291"/>
        </p:xfrm>
        <a:graphic>
          <a:graphicData uri="http://schemas.openxmlformats.org/drawingml/2006/chart">
            <c:chart xmlns:c="http://schemas.openxmlformats.org/drawingml/2006/chart" xmlns:r="http://schemas.openxmlformats.org/officeDocument/2006/relationships" r:id="rId3"/>
          </a:graphicData>
        </a:graphic>
      </p:graphicFrame>
      <p:sp>
        <p:nvSpPr>
          <p:cNvPr id="10" name="Tijdelijke aanduiding voor tekst 3">
            <a:extLst>
              <a:ext uri="{FF2B5EF4-FFF2-40B4-BE49-F238E27FC236}">
                <a16:creationId xmlns:a16="http://schemas.microsoft.com/office/drawing/2014/main" id="{5D9D6987-2997-7D68-2246-33688FBB2671}"/>
              </a:ext>
            </a:extLst>
          </p:cNvPr>
          <p:cNvSpPr txBox="1">
            <a:spLocks/>
          </p:cNvSpPr>
          <p:nvPr/>
        </p:nvSpPr>
        <p:spPr>
          <a:xfrm>
            <a:off x="836612" y="3590131"/>
            <a:ext cx="4163657" cy="468002"/>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nl-NL" sz="2000" dirty="0"/>
              <a:t>Focusgroepen</a:t>
            </a:r>
          </a:p>
        </p:txBody>
      </p:sp>
      <p:sp>
        <p:nvSpPr>
          <p:cNvPr id="5" name="Tijdelijke aanduiding voor inhoud 5">
            <a:extLst>
              <a:ext uri="{FF2B5EF4-FFF2-40B4-BE49-F238E27FC236}">
                <a16:creationId xmlns:a16="http://schemas.microsoft.com/office/drawing/2014/main" id="{8C6CEDB2-EACE-AAA1-7230-3532CE3FF010}"/>
              </a:ext>
            </a:extLst>
          </p:cNvPr>
          <p:cNvSpPr txBox="1">
            <a:spLocks/>
          </p:cNvSpPr>
          <p:nvPr/>
        </p:nvSpPr>
        <p:spPr>
          <a:xfrm>
            <a:off x="836612" y="5696628"/>
            <a:ext cx="5413717" cy="857561"/>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nl-NL" sz="1500" dirty="0"/>
              <a:t>In dit document wordt gesproken over ‘zorgprofessionals’, hiermee wordt verwezen naar alle functiegroepen  met uitzondering van de teammanagers. Indien er naar specifieke functiegroepen wordt verwezen, wordt dit expliciet vermeld. </a:t>
            </a:r>
          </a:p>
        </p:txBody>
      </p:sp>
      <p:sp>
        <p:nvSpPr>
          <p:cNvPr id="8" name="Tijdelijke aanduiding voor tekst 3">
            <a:extLst>
              <a:ext uri="{FF2B5EF4-FFF2-40B4-BE49-F238E27FC236}">
                <a16:creationId xmlns:a16="http://schemas.microsoft.com/office/drawing/2014/main" id="{318D581C-52EF-F107-AF5D-E1B5C5784B9A}"/>
              </a:ext>
            </a:extLst>
          </p:cNvPr>
          <p:cNvSpPr txBox="1">
            <a:spLocks/>
          </p:cNvSpPr>
          <p:nvPr/>
        </p:nvSpPr>
        <p:spPr>
          <a:xfrm>
            <a:off x="836612" y="5228626"/>
            <a:ext cx="4163657" cy="468002"/>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nl-NL" sz="2000" dirty="0"/>
              <a:t>Zorgprofessionals</a:t>
            </a:r>
          </a:p>
        </p:txBody>
      </p:sp>
    </p:spTree>
    <p:extLst>
      <p:ext uri="{BB962C8B-B14F-4D97-AF65-F5344CB8AC3E}">
        <p14:creationId xmlns:p14="http://schemas.microsoft.com/office/powerpoint/2010/main" val="1920544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F43282-79FB-808C-073E-A55D4B50BF49}"/>
              </a:ext>
            </a:extLst>
          </p:cNvPr>
          <p:cNvSpPr>
            <a:spLocks noGrp="1"/>
          </p:cNvSpPr>
          <p:nvPr>
            <p:ph type="title"/>
          </p:nvPr>
        </p:nvSpPr>
        <p:spPr/>
        <p:txBody>
          <a:bodyPr/>
          <a:lstStyle/>
          <a:p>
            <a:r>
              <a:rPr lang="nl-NL" dirty="0"/>
              <a:t>Wat is innovatiebereidheid?</a:t>
            </a:r>
          </a:p>
        </p:txBody>
      </p:sp>
      <p:sp>
        <p:nvSpPr>
          <p:cNvPr id="3" name="Tijdelijke aanduiding voor inhoud 2">
            <a:extLst>
              <a:ext uri="{FF2B5EF4-FFF2-40B4-BE49-F238E27FC236}">
                <a16:creationId xmlns:a16="http://schemas.microsoft.com/office/drawing/2014/main" id="{F15EFA6B-9910-A91F-28CD-FA6693D97930}"/>
              </a:ext>
            </a:extLst>
          </p:cNvPr>
          <p:cNvSpPr>
            <a:spLocks noGrp="1"/>
          </p:cNvSpPr>
          <p:nvPr>
            <p:ph sz="half" idx="1"/>
          </p:nvPr>
        </p:nvSpPr>
        <p:spPr>
          <a:xfrm>
            <a:off x="838200" y="1825624"/>
            <a:ext cx="5181600" cy="4530205"/>
          </a:xfrm>
        </p:spPr>
        <p:txBody>
          <a:bodyPr>
            <a:normAutofit/>
          </a:bodyPr>
          <a:lstStyle/>
          <a:p>
            <a:pPr marL="0" indent="0">
              <a:buNone/>
            </a:pPr>
            <a:r>
              <a:rPr lang="nl-NL" sz="1800" b="1" dirty="0"/>
              <a:t>Innovatiebereidheid = </a:t>
            </a:r>
            <a:br>
              <a:rPr lang="nl-NL" sz="1800" b="1" dirty="0"/>
            </a:br>
            <a:r>
              <a:rPr lang="nl-NL" sz="1800" b="1" dirty="0"/>
              <a:t>de bereidheid om te vernieuwen</a:t>
            </a:r>
            <a:endParaRPr lang="nl-NL" sz="1800" dirty="0"/>
          </a:p>
          <a:p>
            <a:pPr marL="0" indent="0">
              <a:buNone/>
            </a:pPr>
            <a:r>
              <a:rPr lang="nl-NL" sz="1800" i="1" dirty="0"/>
              <a:t>Kenmerken van innovatiebereidheid:</a:t>
            </a:r>
            <a:endParaRPr lang="nl-NL" sz="1800" dirty="0"/>
          </a:p>
          <a:p>
            <a:pPr>
              <a:buFont typeface="Arial" panose="020B0604020202020204" pitchFamily="34" charset="0"/>
              <a:buChar char="•"/>
            </a:pPr>
            <a:r>
              <a:rPr lang="nl-NL" sz="1800" dirty="0"/>
              <a:t>Openstaan voor nieuwe ontwikkelingen</a:t>
            </a:r>
          </a:p>
          <a:p>
            <a:pPr>
              <a:buFont typeface="Arial" panose="020B0604020202020204" pitchFamily="34" charset="0"/>
              <a:buChar char="•"/>
            </a:pPr>
            <a:r>
              <a:rPr lang="nl-NL" sz="1800" dirty="0"/>
              <a:t>Een leven lang willen leren</a:t>
            </a:r>
          </a:p>
          <a:p>
            <a:pPr>
              <a:buFont typeface="Arial" panose="020B0604020202020204" pitchFamily="34" charset="0"/>
              <a:buChar char="•"/>
            </a:pPr>
            <a:r>
              <a:rPr lang="nl-NL" sz="1800" dirty="0"/>
              <a:t>Aan de slag gaan met ideeën van anderen</a:t>
            </a:r>
          </a:p>
          <a:p>
            <a:pPr>
              <a:buFont typeface="Arial" panose="020B0604020202020204" pitchFamily="34" charset="0"/>
              <a:buChar char="•"/>
            </a:pPr>
            <a:r>
              <a:rPr lang="nl-NL" sz="1800" dirty="0"/>
              <a:t>Een verbeterende </a:t>
            </a:r>
            <a:r>
              <a:rPr lang="nl-NL" sz="1800" dirty="0" err="1"/>
              <a:t>mindset</a:t>
            </a:r>
            <a:r>
              <a:rPr lang="nl-NL" sz="1800" dirty="0"/>
              <a:t> hebben</a:t>
            </a:r>
          </a:p>
          <a:p>
            <a:pPr>
              <a:buFont typeface="Arial" panose="020B0604020202020204" pitchFamily="34" charset="0"/>
              <a:buChar char="•"/>
            </a:pPr>
            <a:r>
              <a:rPr lang="nl-NL" sz="1800" dirty="0"/>
              <a:t>Denken: kan dit slimmer?</a:t>
            </a:r>
          </a:p>
          <a:p>
            <a:pPr>
              <a:buFont typeface="Arial" panose="020B0604020202020204" pitchFamily="34" charset="0"/>
              <a:buChar char="•"/>
            </a:pPr>
            <a:endParaRPr lang="nl-NL" sz="1800" dirty="0"/>
          </a:p>
          <a:p>
            <a:pPr marL="0" indent="0">
              <a:lnSpc>
                <a:spcPct val="115000"/>
              </a:lnSpc>
              <a:spcAft>
                <a:spcPts val="800"/>
              </a:spcAft>
              <a:buNone/>
            </a:pPr>
            <a:r>
              <a:rPr lang="nl-NL" sz="1800" dirty="0">
                <a:effectLst/>
                <a:latin typeface="Aptos" panose="020B0004020202020204" pitchFamily="34" charset="0"/>
                <a:ea typeface="Aptos" panose="020B0004020202020204" pitchFamily="34" charset="0"/>
                <a:cs typeface="Times New Roman" panose="02020603050405020304" pitchFamily="18" charset="0"/>
              </a:rPr>
              <a:t>Om dit te meten binnen Rijnstate hebben we de </a:t>
            </a:r>
            <a:r>
              <a:rPr lang="nl-NL" sz="1800" b="1" dirty="0">
                <a:effectLst/>
                <a:latin typeface="Aptos" panose="020B0004020202020204" pitchFamily="34" charset="0"/>
                <a:ea typeface="Aptos" panose="020B0004020202020204" pitchFamily="34" charset="0"/>
                <a:cs typeface="Times New Roman" panose="02020603050405020304" pitchFamily="18" charset="0"/>
              </a:rPr>
              <a:t>Adoptiecurve</a:t>
            </a:r>
            <a:r>
              <a:rPr lang="nl-NL" sz="1800" dirty="0">
                <a:effectLst/>
                <a:latin typeface="Aptos" panose="020B0004020202020204" pitchFamily="34" charset="0"/>
                <a:ea typeface="Aptos" panose="020B0004020202020204" pitchFamily="34" charset="0"/>
                <a:cs typeface="Times New Roman" panose="02020603050405020304" pitchFamily="18" charset="0"/>
              </a:rPr>
              <a:t> van Rogers (1962) gebruikt.</a:t>
            </a:r>
            <a:r>
              <a:rPr lang="nl-NL" sz="1200" dirty="0">
                <a:effectLst/>
              </a:rPr>
              <a:t>  </a:t>
            </a:r>
            <a:r>
              <a:rPr lang="nl-NL" sz="1800" kern="100" dirty="0">
                <a:effectLst/>
                <a:latin typeface="Aptos" panose="020B0004020202020204" pitchFamily="34" charset="0"/>
                <a:ea typeface="Aptos" panose="020B0004020202020204" pitchFamily="34" charset="0"/>
                <a:cs typeface="Times New Roman" panose="02020603050405020304" pitchFamily="18" charset="0"/>
              </a:rPr>
              <a:t>Hierover wordt op de volgende slide meer uitgelegd. </a:t>
            </a:r>
            <a:endParaRPr lang="nl-NL" sz="2400" dirty="0"/>
          </a:p>
        </p:txBody>
      </p:sp>
      <p:sp>
        <p:nvSpPr>
          <p:cNvPr id="4" name="Tijdelijke aanduiding voor inhoud 3">
            <a:extLst>
              <a:ext uri="{FF2B5EF4-FFF2-40B4-BE49-F238E27FC236}">
                <a16:creationId xmlns:a16="http://schemas.microsoft.com/office/drawing/2014/main" id="{62F8FA40-5DA1-2DE7-9C66-4ABD2EA91DA3}"/>
              </a:ext>
            </a:extLst>
          </p:cNvPr>
          <p:cNvSpPr>
            <a:spLocks noGrp="1"/>
          </p:cNvSpPr>
          <p:nvPr>
            <p:ph sz="half" idx="2"/>
          </p:nvPr>
        </p:nvSpPr>
        <p:spPr/>
        <p:txBody>
          <a:bodyPr>
            <a:normAutofit/>
          </a:bodyPr>
          <a:lstStyle/>
          <a:p>
            <a:pPr marL="0" indent="0">
              <a:buNone/>
            </a:pPr>
            <a:r>
              <a:rPr lang="nl-NL" sz="1800" b="1" dirty="0"/>
              <a:t>Innovatie volgens Rijnstate</a:t>
            </a:r>
            <a:br>
              <a:rPr lang="nl-NL" sz="1800" dirty="0"/>
            </a:br>
            <a:r>
              <a:rPr lang="nl-NL" sz="1800" dirty="0"/>
              <a:t>Innovaties omvatten nieuwe zorgconcepten, nieuwe technologieën en processen die ons werk wezenlijk veranderen. Kansrijke innovaties dragen bij aan het leveren van (hoge) kwaliteit zorg voor patiënten en ondersteunen zorgprofessionals o.a. door verminderen van administratieve taken.</a:t>
            </a:r>
          </a:p>
          <a:p>
            <a:pPr marL="0" indent="0">
              <a:buNone/>
            </a:pPr>
            <a:br>
              <a:rPr lang="nl-NL" sz="1800" i="1" dirty="0"/>
            </a:br>
            <a:r>
              <a:rPr lang="nl-NL" sz="1800" i="1" dirty="0"/>
              <a:t>"Technologie is slechts een onderdeel van innovatie"</a:t>
            </a:r>
            <a:r>
              <a:rPr lang="nl-NL" sz="1800" dirty="0"/>
              <a:t> - Laura Kooij</a:t>
            </a:r>
          </a:p>
          <a:p>
            <a:pPr marL="0" indent="0">
              <a:buNone/>
            </a:pPr>
            <a:endParaRPr lang="nl-NL" sz="1800" dirty="0"/>
          </a:p>
        </p:txBody>
      </p:sp>
    </p:spTree>
    <p:extLst>
      <p:ext uri="{BB962C8B-B14F-4D97-AF65-F5344CB8AC3E}">
        <p14:creationId xmlns:p14="http://schemas.microsoft.com/office/powerpoint/2010/main" val="4133164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1C3AD83C-83E1-F6C6-8574-C518B7ACC024}"/>
              </a:ext>
            </a:extLst>
          </p:cNvPr>
          <p:cNvSpPr>
            <a:spLocks noGrp="1"/>
          </p:cNvSpPr>
          <p:nvPr>
            <p:ph sz="half" idx="1"/>
          </p:nvPr>
        </p:nvSpPr>
        <p:spPr>
          <a:xfrm>
            <a:off x="838200" y="1192800"/>
            <a:ext cx="5294626" cy="3615571"/>
          </a:xfrm>
        </p:spPr>
        <p:txBody>
          <a:bodyPr>
            <a:normAutofit lnSpcReduction="10000"/>
          </a:bodyPr>
          <a:lstStyle/>
          <a:p>
            <a:pPr marL="0" indent="0">
              <a:buNone/>
            </a:pPr>
            <a:r>
              <a:rPr lang="nl-NL" sz="1400" b="1" i="1" dirty="0">
                <a:solidFill>
                  <a:schemeClr val="accent1"/>
                </a:solidFill>
              </a:rPr>
              <a:t>Rogers omschrijft in zijn theorie vijf verschillende </a:t>
            </a:r>
            <a:r>
              <a:rPr lang="nl-NL" sz="1400" b="1" i="1" dirty="0" err="1">
                <a:solidFill>
                  <a:schemeClr val="accent1"/>
                </a:solidFill>
              </a:rPr>
              <a:t>persona’s</a:t>
            </a:r>
            <a:r>
              <a:rPr lang="nl-NL" sz="1400" b="1" i="1" dirty="0">
                <a:solidFill>
                  <a:schemeClr val="accent1"/>
                </a:solidFill>
              </a:rPr>
              <a:t>:</a:t>
            </a:r>
            <a:br>
              <a:rPr lang="nl-NL" sz="1400" b="1" i="1" dirty="0"/>
            </a:br>
            <a:br>
              <a:rPr lang="nl-NL" sz="1400" b="1" dirty="0"/>
            </a:br>
            <a:r>
              <a:rPr lang="nl-NL" sz="1400" b="1" dirty="0"/>
              <a:t>Innovators:</a:t>
            </a:r>
            <a:r>
              <a:rPr lang="nl-NL" sz="1400" dirty="0"/>
              <a:t> "Ik kom regelmatig met nieuwe ideeën en technologieën en neem mijn collega's daarin mee" </a:t>
            </a:r>
            <a:br>
              <a:rPr lang="nl-NL" sz="1400" dirty="0"/>
            </a:br>
            <a:br>
              <a:rPr lang="nl-NL" sz="1400" dirty="0"/>
            </a:br>
            <a:r>
              <a:rPr lang="nl-NL" sz="1400" b="1" dirty="0" err="1"/>
              <a:t>Early</a:t>
            </a:r>
            <a:r>
              <a:rPr lang="nl-NL" sz="1400" b="1" dirty="0"/>
              <a:t> Adopters:</a:t>
            </a:r>
            <a:r>
              <a:rPr lang="nl-NL" sz="1400" dirty="0"/>
              <a:t> "Ik ben geen ideeënmachine, maar ik sta direct klaar om nieuwe ideeën en technologieën uit te proberen" </a:t>
            </a:r>
            <a:br>
              <a:rPr lang="nl-NL" sz="1400" dirty="0"/>
            </a:br>
            <a:br>
              <a:rPr lang="nl-NL" sz="1400" dirty="0"/>
            </a:br>
            <a:r>
              <a:rPr lang="nl-NL" sz="1400" b="1" dirty="0" err="1"/>
              <a:t>Early</a:t>
            </a:r>
            <a:r>
              <a:rPr lang="nl-NL" sz="1400" b="1" dirty="0"/>
              <a:t> </a:t>
            </a:r>
            <a:r>
              <a:rPr lang="nl-NL" sz="1400" b="1" dirty="0" err="1"/>
              <a:t>Majority</a:t>
            </a:r>
            <a:r>
              <a:rPr lang="nl-NL" sz="1400" b="1" dirty="0"/>
              <a:t>:</a:t>
            </a:r>
            <a:r>
              <a:rPr lang="nl-NL" sz="1400" dirty="0"/>
              <a:t> "Ik volg de ontwikkelingen en stap in wanneer ik zie dat andere collega's de ideeën en technologieën hebben uitgeprobeerd”</a:t>
            </a:r>
            <a:br>
              <a:rPr lang="nl-NL" sz="1400" dirty="0"/>
            </a:br>
            <a:br>
              <a:rPr lang="nl-NL" sz="1400" dirty="0"/>
            </a:br>
            <a:r>
              <a:rPr lang="nl-NL" sz="1400" b="1" dirty="0"/>
              <a:t>Late </a:t>
            </a:r>
            <a:r>
              <a:rPr lang="nl-NL" sz="1400" b="1" dirty="0" err="1"/>
              <a:t>Majority</a:t>
            </a:r>
            <a:r>
              <a:rPr lang="nl-NL" sz="1400" b="1" dirty="0"/>
              <a:t>:</a:t>
            </a:r>
            <a:r>
              <a:rPr lang="nl-NL" sz="1400" dirty="0"/>
              <a:t> "Ik sluit aan als ik zeker weet dat de innovaties en technologieën werken, en nadat de meeste collega's deze volop toepassen”</a:t>
            </a:r>
            <a:br>
              <a:rPr lang="nl-NL" sz="1400" dirty="0"/>
            </a:br>
            <a:br>
              <a:rPr lang="nl-NL" sz="1400" dirty="0"/>
            </a:br>
            <a:r>
              <a:rPr lang="nl-NL" sz="1400" b="1" dirty="0"/>
              <a:t>Laggards:</a:t>
            </a:r>
            <a:r>
              <a:rPr lang="nl-NL" sz="1400" dirty="0"/>
              <a:t> "Ik merk aan mezelf dat ik graag vasthoud aan bestaande methoden en werkwijzen en meega in nieuwe ideeën en technologieën wanneer het echt niet anders kan” </a:t>
            </a:r>
          </a:p>
        </p:txBody>
      </p:sp>
      <p:grpSp>
        <p:nvGrpSpPr>
          <p:cNvPr id="16" name="Groep 15">
            <a:extLst>
              <a:ext uri="{FF2B5EF4-FFF2-40B4-BE49-F238E27FC236}">
                <a16:creationId xmlns:a16="http://schemas.microsoft.com/office/drawing/2014/main" id="{D31ECB9C-BADE-45AF-B759-25CA1246239E}"/>
              </a:ext>
            </a:extLst>
          </p:cNvPr>
          <p:cNvGrpSpPr/>
          <p:nvPr/>
        </p:nvGrpSpPr>
        <p:grpSpPr>
          <a:xfrm>
            <a:off x="6096000" y="778962"/>
            <a:ext cx="6280807" cy="3200097"/>
            <a:chOff x="1038553" y="1406063"/>
            <a:chExt cx="10311770" cy="5253888"/>
          </a:xfrm>
        </p:grpSpPr>
        <p:pic>
          <p:nvPicPr>
            <p:cNvPr id="5" name="Picture 2" descr="Een andere kijk op succesvol veranderen met weerstand">
              <a:extLst>
                <a:ext uri="{FF2B5EF4-FFF2-40B4-BE49-F238E27FC236}">
                  <a16:creationId xmlns:a16="http://schemas.microsoft.com/office/drawing/2014/main" id="{62632C78-8291-B384-BEBE-C4B0609DEDFC}"/>
                </a:ext>
              </a:extLst>
            </p:cNvPr>
            <p:cNvPicPr>
              <a:picLocks noChangeAspect="1" noChangeArrowheads="1"/>
            </p:cNvPicPr>
            <p:nvPr/>
          </p:nvPicPr>
          <p:blipFill rotWithShape="1">
            <a:blip r:embed="rId3" cstate="hqprint">
              <a:extLst>
                <a:ext uri="{28A0092B-C50C-407E-A947-70E740481C1C}">
                  <a14:useLocalDpi xmlns:a14="http://schemas.microsoft.com/office/drawing/2010/main"/>
                </a:ext>
              </a:extLst>
            </a:blip>
            <a:srcRect/>
            <a:stretch/>
          </p:blipFill>
          <p:spPr bwMode="auto">
            <a:xfrm>
              <a:off x="1099014" y="1406063"/>
              <a:ext cx="9977641" cy="4822111"/>
            </a:xfrm>
            <a:prstGeom prst="rect">
              <a:avLst/>
            </a:prstGeom>
            <a:noFill/>
            <a:extLst>
              <a:ext uri="{909E8E84-426E-40DD-AFC4-6F175D3DCCD1}">
                <a14:hiddenFill xmlns:a14="http://schemas.microsoft.com/office/drawing/2010/main">
                  <a:solidFill>
                    <a:srgbClr val="FFFFFF"/>
                  </a:solidFill>
                </a14:hiddenFill>
              </a:ext>
            </a:extLst>
          </p:spPr>
        </p:pic>
        <p:sp>
          <p:nvSpPr>
            <p:cNvPr id="6" name="Tekstvak 5">
              <a:extLst>
                <a:ext uri="{FF2B5EF4-FFF2-40B4-BE49-F238E27FC236}">
                  <a16:creationId xmlns:a16="http://schemas.microsoft.com/office/drawing/2014/main" id="{C0849EE2-542D-96D4-8795-52212B5F7DC8}"/>
                </a:ext>
              </a:extLst>
            </p:cNvPr>
            <p:cNvSpPr txBox="1"/>
            <p:nvPr/>
          </p:nvSpPr>
          <p:spPr>
            <a:xfrm>
              <a:off x="1038553" y="6230442"/>
              <a:ext cx="1438961" cy="429509"/>
            </a:xfrm>
            <a:prstGeom prst="rect">
              <a:avLst/>
            </a:prstGeom>
            <a:noFill/>
          </p:spPr>
          <p:txBody>
            <a:bodyPr wrap="square" rtlCol="0">
              <a:spAutoFit/>
            </a:bodyPr>
            <a:lstStyle/>
            <a:p>
              <a:r>
                <a:rPr lang="nl-NL" sz="1100" b="1" dirty="0">
                  <a:solidFill>
                    <a:schemeClr val="accent1"/>
                  </a:solidFill>
                </a:rPr>
                <a:t>Innovators</a:t>
              </a:r>
            </a:p>
          </p:txBody>
        </p:sp>
        <p:sp>
          <p:nvSpPr>
            <p:cNvPr id="7" name="Tekstvak 6">
              <a:extLst>
                <a:ext uri="{FF2B5EF4-FFF2-40B4-BE49-F238E27FC236}">
                  <a16:creationId xmlns:a16="http://schemas.microsoft.com/office/drawing/2014/main" id="{43999189-FE71-9B48-F2AE-FA4A04F0C0BF}"/>
                </a:ext>
              </a:extLst>
            </p:cNvPr>
            <p:cNvSpPr txBox="1"/>
            <p:nvPr/>
          </p:nvSpPr>
          <p:spPr>
            <a:xfrm>
              <a:off x="2364309" y="6220391"/>
              <a:ext cx="1866677" cy="429509"/>
            </a:xfrm>
            <a:prstGeom prst="rect">
              <a:avLst/>
            </a:prstGeom>
            <a:noFill/>
          </p:spPr>
          <p:txBody>
            <a:bodyPr wrap="square" rtlCol="0">
              <a:spAutoFit/>
            </a:bodyPr>
            <a:lstStyle/>
            <a:p>
              <a:r>
                <a:rPr lang="nl-NL" sz="1100" b="1" dirty="0" err="1">
                  <a:solidFill>
                    <a:schemeClr val="accent1"/>
                  </a:solidFill>
                </a:rPr>
                <a:t>Early</a:t>
              </a:r>
              <a:r>
                <a:rPr lang="nl-NL" sz="1100" b="1" dirty="0">
                  <a:solidFill>
                    <a:schemeClr val="accent1"/>
                  </a:solidFill>
                </a:rPr>
                <a:t> adopters</a:t>
              </a:r>
            </a:p>
          </p:txBody>
        </p:sp>
        <p:sp>
          <p:nvSpPr>
            <p:cNvPr id="8" name="Tekstvak 7">
              <a:extLst>
                <a:ext uri="{FF2B5EF4-FFF2-40B4-BE49-F238E27FC236}">
                  <a16:creationId xmlns:a16="http://schemas.microsoft.com/office/drawing/2014/main" id="{658F9232-D480-E3F4-6192-BEBDDD067747}"/>
                </a:ext>
              </a:extLst>
            </p:cNvPr>
            <p:cNvSpPr txBox="1"/>
            <p:nvPr/>
          </p:nvSpPr>
          <p:spPr>
            <a:xfrm>
              <a:off x="6483697" y="6247609"/>
              <a:ext cx="1682264" cy="409408"/>
            </a:xfrm>
            <a:prstGeom prst="rect">
              <a:avLst/>
            </a:prstGeom>
            <a:noFill/>
          </p:spPr>
          <p:txBody>
            <a:bodyPr wrap="square" rtlCol="0">
              <a:spAutoFit/>
            </a:bodyPr>
            <a:lstStyle/>
            <a:p>
              <a:r>
                <a:rPr lang="nl-NL" sz="1100" b="1" dirty="0">
                  <a:solidFill>
                    <a:schemeClr val="accent1"/>
                  </a:solidFill>
                </a:rPr>
                <a:t>Late </a:t>
              </a:r>
              <a:r>
                <a:rPr lang="nl-NL" sz="1100" b="1" dirty="0" err="1">
                  <a:solidFill>
                    <a:schemeClr val="accent1"/>
                  </a:solidFill>
                </a:rPr>
                <a:t>Majority</a:t>
              </a:r>
              <a:endParaRPr lang="nl-NL" sz="1100" b="1" dirty="0">
                <a:solidFill>
                  <a:schemeClr val="accent1"/>
                </a:solidFill>
              </a:endParaRPr>
            </a:p>
          </p:txBody>
        </p:sp>
        <p:sp>
          <p:nvSpPr>
            <p:cNvPr id="9" name="Tekstvak 8">
              <a:extLst>
                <a:ext uri="{FF2B5EF4-FFF2-40B4-BE49-F238E27FC236}">
                  <a16:creationId xmlns:a16="http://schemas.microsoft.com/office/drawing/2014/main" id="{312B0864-A16B-5895-6FFC-E6630F8ABE2D}"/>
                </a:ext>
              </a:extLst>
            </p:cNvPr>
            <p:cNvSpPr txBox="1"/>
            <p:nvPr/>
          </p:nvSpPr>
          <p:spPr>
            <a:xfrm>
              <a:off x="9202234" y="6219825"/>
              <a:ext cx="2148089" cy="429509"/>
            </a:xfrm>
            <a:prstGeom prst="rect">
              <a:avLst/>
            </a:prstGeom>
            <a:noFill/>
          </p:spPr>
          <p:txBody>
            <a:bodyPr wrap="square" rtlCol="0">
              <a:spAutoFit/>
            </a:bodyPr>
            <a:lstStyle/>
            <a:p>
              <a:r>
                <a:rPr lang="nl-NL" sz="1100" b="1" dirty="0">
                  <a:solidFill>
                    <a:schemeClr val="accent1"/>
                  </a:solidFill>
                </a:rPr>
                <a:t>Laggards</a:t>
              </a:r>
            </a:p>
          </p:txBody>
        </p:sp>
        <p:sp>
          <p:nvSpPr>
            <p:cNvPr id="10" name="Tekstvak 9">
              <a:extLst>
                <a:ext uri="{FF2B5EF4-FFF2-40B4-BE49-F238E27FC236}">
                  <a16:creationId xmlns:a16="http://schemas.microsoft.com/office/drawing/2014/main" id="{2D770DAE-DCC4-E8C4-3F64-A96A11960EDA}"/>
                </a:ext>
              </a:extLst>
            </p:cNvPr>
            <p:cNvSpPr txBox="1"/>
            <p:nvPr/>
          </p:nvSpPr>
          <p:spPr>
            <a:xfrm>
              <a:off x="4230986" y="6219825"/>
              <a:ext cx="1979042" cy="429509"/>
            </a:xfrm>
            <a:prstGeom prst="rect">
              <a:avLst/>
            </a:prstGeom>
            <a:noFill/>
          </p:spPr>
          <p:txBody>
            <a:bodyPr wrap="square" rtlCol="0">
              <a:spAutoFit/>
            </a:bodyPr>
            <a:lstStyle/>
            <a:p>
              <a:r>
                <a:rPr lang="nl-NL" sz="1100" b="1" dirty="0" err="1">
                  <a:solidFill>
                    <a:schemeClr val="accent1"/>
                  </a:solidFill>
                </a:rPr>
                <a:t>Early</a:t>
              </a:r>
              <a:r>
                <a:rPr lang="nl-NL" sz="1100" b="1" dirty="0">
                  <a:solidFill>
                    <a:schemeClr val="accent1"/>
                  </a:solidFill>
                </a:rPr>
                <a:t> </a:t>
              </a:r>
              <a:r>
                <a:rPr lang="nl-NL" sz="1100" b="1" dirty="0" err="1">
                  <a:solidFill>
                    <a:schemeClr val="accent1"/>
                  </a:solidFill>
                </a:rPr>
                <a:t>Majority</a:t>
              </a:r>
              <a:endParaRPr lang="nl-NL" sz="1100" b="1" dirty="0">
                <a:solidFill>
                  <a:schemeClr val="accent1"/>
                </a:solidFill>
              </a:endParaRPr>
            </a:p>
          </p:txBody>
        </p:sp>
        <p:pic>
          <p:nvPicPr>
            <p:cNvPr id="11" name="Afbeelding 10" descr="Afbeelding met tekenfilm, clipart, Animatie, kunst&#10;&#10;Automatisch gegenereerde beschrijving">
              <a:extLst>
                <a:ext uri="{FF2B5EF4-FFF2-40B4-BE49-F238E27FC236}">
                  <a16:creationId xmlns:a16="http://schemas.microsoft.com/office/drawing/2014/main" id="{4A20F2C2-E37C-D927-C9DC-1BEF7D7CA3C7}"/>
                </a:ext>
              </a:extLst>
            </p:cNvPr>
            <p:cNvPicPr>
              <a:picLocks noChangeAspect="1"/>
            </p:cNvPicPr>
            <p:nvPr/>
          </p:nvPicPr>
          <p:blipFill>
            <a:blip r:embed="rId4" cstate="hqprint">
              <a:extLst>
                <a:ext uri="{28A0092B-C50C-407E-A947-70E740481C1C}">
                  <a14:useLocalDpi xmlns:a14="http://schemas.microsoft.com/office/drawing/2010/main"/>
                </a:ext>
              </a:extLst>
            </a:blip>
            <a:stretch>
              <a:fillRect/>
            </a:stretch>
          </p:blipFill>
          <p:spPr>
            <a:xfrm>
              <a:off x="2477514" y="3875769"/>
              <a:ext cx="799711" cy="799711"/>
            </a:xfrm>
            <a:prstGeom prst="rect">
              <a:avLst/>
            </a:prstGeom>
          </p:spPr>
        </p:pic>
        <p:pic>
          <p:nvPicPr>
            <p:cNvPr id="12" name="Afbeelding 11" descr="Afbeelding met tekenfilm, clipart, Animatie, Tekenfilm&#10;&#10;Automatisch gegenereerde beschrijving">
              <a:extLst>
                <a:ext uri="{FF2B5EF4-FFF2-40B4-BE49-F238E27FC236}">
                  <a16:creationId xmlns:a16="http://schemas.microsoft.com/office/drawing/2014/main" id="{7655AB0C-3700-63A0-6353-6183DD8F21ED}"/>
                </a:ext>
              </a:extLst>
            </p:cNvPr>
            <p:cNvPicPr>
              <a:picLocks noChangeAspect="1"/>
            </p:cNvPicPr>
            <p:nvPr/>
          </p:nvPicPr>
          <p:blipFill>
            <a:blip r:embed="rId5" cstate="hqprint">
              <a:extLst>
                <a:ext uri="{28A0092B-C50C-407E-A947-70E740481C1C}">
                  <a14:useLocalDpi xmlns:a14="http://schemas.microsoft.com/office/drawing/2010/main"/>
                </a:ext>
              </a:extLst>
            </a:blip>
            <a:stretch>
              <a:fillRect/>
            </a:stretch>
          </p:blipFill>
          <p:spPr>
            <a:xfrm>
              <a:off x="1235777" y="4388922"/>
              <a:ext cx="800285" cy="800285"/>
            </a:xfrm>
            <a:prstGeom prst="rect">
              <a:avLst/>
            </a:prstGeom>
          </p:spPr>
        </p:pic>
        <p:pic>
          <p:nvPicPr>
            <p:cNvPr id="13" name="Afbeelding 12" descr="Afbeelding met tekenfilm, clipart, illustratie, Tekenfilm&#10;&#10;Automatisch gegenereerde beschrijving">
              <a:extLst>
                <a:ext uri="{FF2B5EF4-FFF2-40B4-BE49-F238E27FC236}">
                  <a16:creationId xmlns:a16="http://schemas.microsoft.com/office/drawing/2014/main" id="{DCBD6593-2009-ECB4-A548-9BFCF5D6BFB7}"/>
                </a:ext>
              </a:extLst>
            </p:cNvPr>
            <p:cNvPicPr>
              <a:picLocks noChangeAspect="1"/>
            </p:cNvPicPr>
            <p:nvPr/>
          </p:nvPicPr>
          <p:blipFill>
            <a:blip r:embed="rId6" cstate="hqprint">
              <a:extLst>
                <a:ext uri="{28A0092B-C50C-407E-A947-70E740481C1C}">
                  <a14:useLocalDpi xmlns:a14="http://schemas.microsoft.com/office/drawing/2010/main"/>
                </a:ext>
              </a:extLst>
            </a:blip>
            <a:stretch>
              <a:fillRect/>
            </a:stretch>
          </p:blipFill>
          <p:spPr>
            <a:xfrm>
              <a:off x="4651279" y="2592599"/>
              <a:ext cx="800285" cy="800285"/>
            </a:xfrm>
            <a:prstGeom prst="rect">
              <a:avLst/>
            </a:prstGeom>
          </p:spPr>
        </p:pic>
        <p:pic>
          <p:nvPicPr>
            <p:cNvPr id="14" name="Afbeelding 13" descr="Afbeelding met tekenfilm, clipart, illustratie, kunst&#10;&#10;Automatisch gegenereerde beschrijving">
              <a:extLst>
                <a:ext uri="{FF2B5EF4-FFF2-40B4-BE49-F238E27FC236}">
                  <a16:creationId xmlns:a16="http://schemas.microsoft.com/office/drawing/2014/main" id="{C2E22BBD-E544-1A46-51D0-9BD3AE85CCFF}"/>
                </a:ext>
              </a:extLst>
            </p:cNvPr>
            <p:cNvPicPr>
              <a:picLocks noChangeAspect="1"/>
            </p:cNvPicPr>
            <p:nvPr/>
          </p:nvPicPr>
          <p:blipFill>
            <a:blip r:embed="rId7" cstate="hqprint">
              <a:extLst>
                <a:ext uri="{28A0092B-C50C-407E-A947-70E740481C1C}">
                  <a14:useLocalDpi xmlns:a14="http://schemas.microsoft.com/office/drawing/2010/main"/>
                </a:ext>
              </a:extLst>
            </a:blip>
            <a:stretch>
              <a:fillRect/>
            </a:stretch>
          </p:blipFill>
          <p:spPr>
            <a:xfrm>
              <a:off x="9116415" y="3517951"/>
              <a:ext cx="800285" cy="800285"/>
            </a:xfrm>
            <a:prstGeom prst="rect">
              <a:avLst/>
            </a:prstGeom>
          </p:spPr>
        </p:pic>
        <p:pic>
          <p:nvPicPr>
            <p:cNvPr id="15" name="Afbeelding 14" descr="Afbeelding met clipart, tekenfilm, illustratie, kunst&#10;&#10;Automatisch gegenereerde beschrijving">
              <a:extLst>
                <a:ext uri="{FF2B5EF4-FFF2-40B4-BE49-F238E27FC236}">
                  <a16:creationId xmlns:a16="http://schemas.microsoft.com/office/drawing/2014/main" id="{529B1FCE-0F65-38C6-F9EE-04541BA00791}"/>
                </a:ext>
              </a:extLst>
            </p:cNvPr>
            <p:cNvPicPr>
              <a:picLocks noChangeAspect="1"/>
            </p:cNvPicPr>
            <p:nvPr/>
          </p:nvPicPr>
          <p:blipFill>
            <a:blip r:embed="rId8" cstate="hqprint">
              <a:extLst>
                <a:ext uri="{28A0092B-C50C-407E-A947-70E740481C1C}">
                  <a14:useLocalDpi xmlns:a14="http://schemas.microsoft.com/office/drawing/2010/main"/>
                </a:ext>
              </a:extLst>
            </a:blip>
            <a:stretch>
              <a:fillRect/>
            </a:stretch>
          </p:blipFill>
          <p:spPr>
            <a:xfrm>
              <a:off x="6483696" y="2579305"/>
              <a:ext cx="800285" cy="800285"/>
            </a:xfrm>
            <a:prstGeom prst="rect">
              <a:avLst/>
            </a:prstGeom>
          </p:spPr>
        </p:pic>
      </p:grpSp>
      <p:sp>
        <p:nvSpPr>
          <p:cNvPr id="17" name="Tijdelijke aanduiding voor inhoud 2">
            <a:extLst>
              <a:ext uri="{FF2B5EF4-FFF2-40B4-BE49-F238E27FC236}">
                <a16:creationId xmlns:a16="http://schemas.microsoft.com/office/drawing/2014/main" id="{01F09CE7-333C-A8C4-A09F-C777E0478490}"/>
              </a:ext>
            </a:extLst>
          </p:cNvPr>
          <p:cNvSpPr txBox="1">
            <a:spLocks/>
          </p:cNvSpPr>
          <p:nvPr/>
        </p:nvSpPr>
        <p:spPr>
          <a:xfrm>
            <a:off x="838200" y="4808371"/>
            <a:ext cx="7001656" cy="204962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nl-NL" sz="1600" b="1" dirty="0"/>
              <a:t>Hoe schatten de respondenten van de digitale vragenlijst zichzelf in?</a:t>
            </a:r>
            <a:br>
              <a:rPr lang="nl-NL" sz="1400" b="1" dirty="0"/>
            </a:br>
            <a:r>
              <a:rPr lang="nl-NL" sz="1400" dirty="0"/>
              <a:t>In de survey vroegen wij zorgprofessionals in welke van de bovenstaande omschrijvingen zij zich het meest herkende. De meer </a:t>
            </a:r>
            <a:r>
              <a:rPr lang="nl-NL" sz="1400" dirty="0" err="1"/>
              <a:t>innovatiegedreven</a:t>
            </a:r>
            <a:r>
              <a:rPr lang="nl-NL" sz="1400" dirty="0"/>
              <a:t> medewerkers zijn oververtegenwoordigd – zie de cirkeldiagram. </a:t>
            </a:r>
            <a:br>
              <a:rPr lang="nl-NL" sz="1400" dirty="0"/>
            </a:br>
            <a:br>
              <a:rPr lang="nl-NL" sz="1400" dirty="0"/>
            </a:br>
            <a:r>
              <a:rPr lang="nl-NL" sz="1400" dirty="0"/>
              <a:t>Teammanager geven echter aan dat de </a:t>
            </a:r>
            <a:r>
              <a:rPr lang="nl-NL" sz="1400" dirty="0" err="1"/>
              <a:t>Early</a:t>
            </a:r>
            <a:r>
              <a:rPr lang="nl-NL" sz="1400" dirty="0"/>
              <a:t> en Late </a:t>
            </a:r>
            <a:r>
              <a:rPr lang="nl-NL" sz="1400" dirty="0" err="1"/>
              <a:t>Majority</a:t>
            </a:r>
            <a:r>
              <a:rPr lang="nl-NL" sz="1400" dirty="0"/>
              <a:t> de grootste groepen zijn binnen hun teams, gevolgd door de </a:t>
            </a:r>
            <a:r>
              <a:rPr lang="nl-NL" sz="1400" dirty="0" err="1"/>
              <a:t>Early</a:t>
            </a:r>
            <a:r>
              <a:rPr lang="nl-NL" sz="1400" dirty="0"/>
              <a:t> Adopters, de Laggards en tot slot de Innovators. Dit ligt grotendeels in lijn met de universele normaalverdeling zoals deze uit onderzoek naar voren komt. </a:t>
            </a:r>
          </a:p>
        </p:txBody>
      </p:sp>
      <p:sp>
        <p:nvSpPr>
          <p:cNvPr id="18" name="Rechthoek 17">
            <a:extLst>
              <a:ext uri="{FF2B5EF4-FFF2-40B4-BE49-F238E27FC236}">
                <a16:creationId xmlns:a16="http://schemas.microsoft.com/office/drawing/2014/main" id="{25F03CC9-92E8-D3CA-0072-23BA33B6238B}"/>
              </a:ext>
            </a:extLst>
          </p:cNvPr>
          <p:cNvSpPr/>
          <p:nvPr/>
        </p:nvSpPr>
        <p:spPr>
          <a:xfrm>
            <a:off x="6216127" y="4041198"/>
            <a:ext cx="5869152" cy="295546"/>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100" i="1" dirty="0"/>
              <a:t>Universele normaalverdeling van de curve op basis van wereldwijd onderzoek</a:t>
            </a:r>
          </a:p>
        </p:txBody>
      </p:sp>
      <p:graphicFrame>
        <p:nvGraphicFramePr>
          <p:cNvPr id="4" name="Grafiek 3">
            <a:extLst>
              <a:ext uri="{FF2B5EF4-FFF2-40B4-BE49-F238E27FC236}">
                <a16:creationId xmlns:a16="http://schemas.microsoft.com/office/drawing/2014/main" id="{A0546D7D-520F-3275-542C-E30EE83E6E15}"/>
              </a:ext>
            </a:extLst>
          </p:cNvPr>
          <p:cNvGraphicFramePr/>
          <p:nvPr>
            <p:extLst>
              <p:ext uri="{D42A27DB-BD31-4B8C-83A1-F6EECF244321}">
                <p14:modId xmlns:p14="http://schemas.microsoft.com/office/powerpoint/2010/main" val="412275497"/>
              </p:ext>
            </p:extLst>
          </p:nvPr>
        </p:nvGraphicFramePr>
        <p:xfrm>
          <a:off x="7719933" y="4507300"/>
          <a:ext cx="4365345" cy="2332217"/>
        </p:xfrm>
        <a:graphic>
          <a:graphicData uri="http://schemas.openxmlformats.org/drawingml/2006/chart">
            <c:chart xmlns:c="http://schemas.openxmlformats.org/drawingml/2006/chart" xmlns:r="http://schemas.openxmlformats.org/officeDocument/2006/relationships" r:id="rId9"/>
          </a:graphicData>
        </a:graphic>
      </p:graphicFrame>
      <p:sp>
        <p:nvSpPr>
          <p:cNvPr id="2" name="Titel 1">
            <a:extLst>
              <a:ext uri="{FF2B5EF4-FFF2-40B4-BE49-F238E27FC236}">
                <a16:creationId xmlns:a16="http://schemas.microsoft.com/office/drawing/2014/main" id="{305F0888-C7B8-AB6D-702C-141863A6F958}"/>
              </a:ext>
            </a:extLst>
          </p:cNvPr>
          <p:cNvSpPr>
            <a:spLocks noGrp="1"/>
          </p:cNvSpPr>
          <p:nvPr>
            <p:ph type="title"/>
          </p:nvPr>
        </p:nvSpPr>
        <p:spPr>
          <a:xfrm>
            <a:off x="838200" y="365125"/>
            <a:ext cx="10515600" cy="827675"/>
          </a:xfrm>
        </p:spPr>
        <p:txBody>
          <a:bodyPr/>
          <a:lstStyle/>
          <a:p>
            <a:r>
              <a:rPr lang="nl-NL" dirty="0"/>
              <a:t>Adoptiecurve van Rogers</a:t>
            </a:r>
          </a:p>
        </p:txBody>
      </p:sp>
    </p:spTree>
    <p:extLst>
      <p:ext uri="{BB962C8B-B14F-4D97-AF65-F5344CB8AC3E}">
        <p14:creationId xmlns:p14="http://schemas.microsoft.com/office/powerpoint/2010/main" val="160242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B6AB4B-6593-7A74-A762-92BF698A8905}"/>
            </a:ext>
          </a:extLst>
        </p:cNvPr>
        <p:cNvGrpSpPr/>
        <p:nvPr/>
      </p:nvGrpSpPr>
      <p:grpSpPr>
        <a:xfrm>
          <a:off x="0" y="0"/>
          <a:ext cx="0" cy="0"/>
          <a:chOff x="0" y="0"/>
          <a:chExt cx="0" cy="0"/>
        </a:xfrm>
      </p:grpSpPr>
      <p:graphicFrame>
        <p:nvGraphicFramePr>
          <p:cNvPr id="4" name="Grafiek 3">
            <a:extLst>
              <a:ext uri="{FF2B5EF4-FFF2-40B4-BE49-F238E27FC236}">
                <a16:creationId xmlns:a16="http://schemas.microsoft.com/office/drawing/2014/main" id="{7F628CA0-F90F-032D-C953-B286662AA855}"/>
              </a:ext>
            </a:extLst>
          </p:cNvPr>
          <p:cNvGraphicFramePr/>
          <p:nvPr>
            <p:extLst>
              <p:ext uri="{D42A27DB-BD31-4B8C-83A1-F6EECF244321}">
                <p14:modId xmlns:p14="http://schemas.microsoft.com/office/powerpoint/2010/main" val="2925746294"/>
              </p:ext>
            </p:extLst>
          </p:nvPr>
        </p:nvGraphicFramePr>
        <p:xfrm>
          <a:off x="7826655" y="1432630"/>
          <a:ext cx="4365345" cy="2332217"/>
        </p:xfrm>
        <a:graphic>
          <a:graphicData uri="http://schemas.openxmlformats.org/drawingml/2006/chart">
            <c:chart xmlns:c="http://schemas.openxmlformats.org/drawingml/2006/chart" xmlns:r="http://schemas.openxmlformats.org/officeDocument/2006/relationships" r:id="rId3"/>
          </a:graphicData>
        </a:graphic>
      </p:graphicFrame>
      <p:sp>
        <p:nvSpPr>
          <p:cNvPr id="2" name="Titel 1">
            <a:extLst>
              <a:ext uri="{FF2B5EF4-FFF2-40B4-BE49-F238E27FC236}">
                <a16:creationId xmlns:a16="http://schemas.microsoft.com/office/drawing/2014/main" id="{AB9FA218-5AFB-FE61-5800-4CCCB8885E94}"/>
              </a:ext>
            </a:extLst>
          </p:cNvPr>
          <p:cNvSpPr>
            <a:spLocks noGrp="1"/>
          </p:cNvSpPr>
          <p:nvPr>
            <p:ph type="title"/>
          </p:nvPr>
        </p:nvSpPr>
        <p:spPr>
          <a:xfrm>
            <a:off x="838200" y="365125"/>
            <a:ext cx="10515600" cy="827675"/>
          </a:xfrm>
        </p:spPr>
        <p:txBody>
          <a:bodyPr/>
          <a:lstStyle/>
          <a:p>
            <a:r>
              <a:rPr lang="nl-NL" dirty="0"/>
              <a:t>Artsen &amp; Verpleegkundigen</a:t>
            </a:r>
          </a:p>
        </p:txBody>
      </p:sp>
      <p:sp>
        <p:nvSpPr>
          <p:cNvPr id="20" name="Tijdelijke aanduiding voor inhoud 19">
            <a:extLst>
              <a:ext uri="{FF2B5EF4-FFF2-40B4-BE49-F238E27FC236}">
                <a16:creationId xmlns:a16="http://schemas.microsoft.com/office/drawing/2014/main" id="{C2AA9949-DB81-7B32-5A61-400551D9100E}"/>
              </a:ext>
            </a:extLst>
          </p:cNvPr>
          <p:cNvSpPr>
            <a:spLocks noGrp="1"/>
          </p:cNvSpPr>
          <p:nvPr>
            <p:ph sz="half" idx="1"/>
          </p:nvPr>
        </p:nvSpPr>
        <p:spPr>
          <a:xfrm>
            <a:off x="838199" y="1322070"/>
            <a:ext cx="6988455" cy="5535930"/>
          </a:xfrm>
        </p:spPr>
        <p:txBody>
          <a:bodyPr>
            <a:normAutofit lnSpcReduction="10000"/>
          </a:bodyPr>
          <a:lstStyle/>
          <a:p>
            <a:pPr marL="0" indent="0">
              <a:buNone/>
            </a:pPr>
            <a:r>
              <a:rPr lang="nl-NL" sz="2000" dirty="0">
                <a:solidFill>
                  <a:schemeClr val="accent1"/>
                </a:solidFill>
              </a:rPr>
              <a:t>Om meer inzicht te geven worden – waar relevant – de resultaten van de artsen en verpleegkundigen apart weergegeven. Door de kleinere aantallen is er geen generalisatie mogelijk. </a:t>
            </a:r>
            <a:br>
              <a:rPr lang="nl-NL" sz="2000" dirty="0">
                <a:solidFill>
                  <a:schemeClr val="accent1"/>
                </a:solidFill>
              </a:rPr>
            </a:br>
            <a:br>
              <a:rPr lang="nl-NL" sz="2000" dirty="0">
                <a:solidFill>
                  <a:schemeClr val="accent1"/>
                </a:solidFill>
              </a:rPr>
            </a:br>
            <a:r>
              <a:rPr lang="nl-NL" sz="2000" b="1" dirty="0">
                <a:solidFill>
                  <a:schemeClr val="accent1"/>
                </a:solidFill>
              </a:rPr>
              <a:t>Artsen</a:t>
            </a:r>
          </a:p>
          <a:p>
            <a:pPr marL="0" indent="0">
              <a:buNone/>
            </a:pPr>
            <a:r>
              <a:rPr lang="nl-NL" sz="2000" dirty="0">
                <a:solidFill>
                  <a:schemeClr val="accent1"/>
                </a:solidFill>
              </a:rPr>
              <a:t>De digitale vragenlijst is ingevuld door 35 artsen, wat 25% is van de totale respons. Bijna de helft van deze groep ziet zichzelf als innovator, de rest ziet zich bijna uitsluitend als </a:t>
            </a:r>
            <a:r>
              <a:rPr lang="nl-NL" sz="2000" dirty="0" err="1">
                <a:solidFill>
                  <a:schemeClr val="accent1"/>
                </a:solidFill>
              </a:rPr>
              <a:t>Early</a:t>
            </a:r>
            <a:r>
              <a:rPr lang="nl-NL" sz="2000" dirty="0">
                <a:solidFill>
                  <a:schemeClr val="accent1"/>
                </a:solidFill>
              </a:rPr>
              <a:t> Adopter of </a:t>
            </a:r>
            <a:r>
              <a:rPr lang="nl-NL" sz="2000" dirty="0" err="1">
                <a:solidFill>
                  <a:schemeClr val="accent1"/>
                </a:solidFill>
              </a:rPr>
              <a:t>Early</a:t>
            </a:r>
            <a:r>
              <a:rPr lang="nl-NL" sz="2000" dirty="0">
                <a:solidFill>
                  <a:schemeClr val="accent1"/>
                </a:solidFill>
              </a:rPr>
              <a:t> </a:t>
            </a:r>
            <a:r>
              <a:rPr lang="nl-NL" sz="2000" dirty="0" err="1">
                <a:solidFill>
                  <a:schemeClr val="accent1"/>
                </a:solidFill>
              </a:rPr>
              <a:t>Majority</a:t>
            </a:r>
            <a:r>
              <a:rPr lang="nl-NL" sz="2000" dirty="0">
                <a:solidFill>
                  <a:schemeClr val="accent1"/>
                </a:solidFill>
              </a:rPr>
              <a:t>. </a:t>
            </a:r>
            <a:endParaRPr lang="nl-NL" sz="2000" b="1" dirty="0">
              <a:solidFill>
                <a:schemeClr val="accent1"/>
              </a:solidFill>
            </a:endParaRPr>
          </a:p>
          <a:p>
            <a:pPr marL="0" indent="0">
              <a:buNone/>
            </a:pPr>
            <a:r>
              <a:rPr lang="nl-NL" sz="2000" b="1" dirty="0">
                <a:solidFill>
                  <a:schemeClr val="accent1"/>
                </a:solidFill>
              </a:rPr>
              <a:t>Verpleegkundigen</a:t>
            </a:r>
            <a:br>
              <a:rPr lang="nl-NL" sz="2000" dirty="0">
                <a:solidFill>
                  <a:schemeClr val="accent1"/>
                </a:solidFill>
              </a:rPr>
            </a:br>
            <a:r>
              <a:rPr lang="nl-NL" sz="2000" dirty="0">
                <a:solidFill>
                  <a:schemeClr val="accent1"/>
                </a:solidFill>
              </a:rPr>
              <a:t>40% van de respondenten was verpleegkundige (N = 57) en 8% verpleegkundig specialist (N = 12). Wanneer er in dit document over ‘verpleegkundigen’ wordt gesproken, worden beide functiegroepen bedoeld. </a:t>
            </a:r>
            <a:br>
              <a:rPr lang="nl-NL" sz="2000" dirty="0">
                <a:solidFill>
                  <a:schemeClr val="accent1"/>
                </a:solidFill>
              </a:rPr>
            </a:br>
            <a:br>
              <a:rPr lang="nl-NL" sz="2000" dirty="0">
                <a:solidFill>
                  <a:schemeClr val="accent1"/>
                </a:solidFill>
              </a:rPr>
            </a:br>
            <a:r>
              <a:rPr lang="nl-NL" sz="2000" dirty="0">
                <a:solidFill>
                  <a:schemeClr val="accent1"/>
                </a:solidFill>
              </a:rPr>
              <a:t>In deze samengestelde groep waren de </a:t>
            </a:r>
            <a:r>
              <a:rPr lang="nl-NL" sz="2000" dirty="0" err="1">
                <a:solidFill>
                  <a:schemeClr val="accent1"/>
                </a:solidFill>
              </a:rPr>
              <a:t>Early</a:t>
            </a:r>
            <a:r>
              <a:rPr lang="nl-NL" sz="2000" dirty="0">
                <a:solidFill>
                  <a:schemeClr val="accent1"/>
                </a:solidFill>
              </a:rPr>
              <a:t> Adopters het meest vertegenwoordigt, gevolgd door de </a:t>
            </a:r>
            <a:r>
              <a:rPr lang="nl-NL" sz="2000" dirty="0" err="1">
                <a:solidFill>
                  <a:schemeClr val="accent1"/>
                </a:solidFill>
              </a:rPr>
              <a:t>Early</a:t>
            </a:r>
            <a:r>
              <a:rPr lang="nl-NL" sz="2000" dirty="0">
                <a:solidFill>
                  <a:schemeClr val="accent1"/>
                </a:solidFill>
              </a:rPr>
              <a:t> </a:t>
            </a:r>
            <a:r>
              <a:rPr lang="nl-NL" sz="2000" dirty="0" err="1">
                <a:solidFill>
                  <a:schemeClr val="accent1"/>
                </a:solidFill>
              </a:rPr>
              <a:t>Majority</a:t>
            </a:r>
            <a:r>
              <a:rPr lang="nl-NL" sz="2000" dirty="0">
                <a:solidFill>
                  <a:schemeClr val="accent1"/>
                </a:solidFill>
              </a:rPr>
              <a:t>. Opvallend is dat slechts 9% zichzelf ziet als Innovator – een aanzienlijk lager percentage dan onder de artsen. </a:t>
            </a:r>
            <a:endParaRPr lang="nl-NL" sz="2000" b="1" dirty="0">
              <a:solidFill>
                <a:schemeClr val="accent1"/>
              </a:solidFill>
            </a:endParaRPr>
          </a:p>
        </p:txBody>
      </p:sp>
      <p:graphicFrame>
        <p:nvGraphicFramePr>
          <p:cNvPr id="21" name="Grafiek 20">
            <a:extLst>
              <a:ext uri="{FF2B5EF4-FFF2-40B4-BE49-F238E27FC236}">
                <a16:creationId xmlns:a16="http://schemas.microsoft.com/office/drawing/2014/main" id="{59C7BD49-AC15-40DC-B2EA-8F8D543F3E33}"/>
              </a:ext>
            </a:extLst>
          </p:cNvPr>
          <p:cNvGraphicFramePr/>
          <p:nvPr>
            <p:extLst>
              <p:ext uri="{D42A27DB-BD31-4B8C-83A1-F6EECF244321}">
                <p14:modId xmlns:p14="http://schemas.microsoft.com/office/powerpoint/2010/main" val="1174811882"/>
              </p:ext>
            </p:extLst>
          </p:nvPr>
        </p:nvGraphicFramePr>
        <p:xfrm>
          <a:off x="7826655" y="4259261"/>
          <a:ext cx="4365345" cy="233221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498034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3FD041D-E16E-581A-2D44-25F39CB63D31}"/>
              </a:ext>
            </a:extLst>
          </p:cNvPr>
          <p:cNvSpPr>
            <a:spLocks noGrp="1"/>
          </p:cNvSpPr>
          <p:nvPr>
            <p:ph type="title"/>
          </p:nvPr>
        </p:nvSpPr>
        <p:spPr/>
        <p:txBody>
          <a:bodyPr/>
          <a:lstStyle/>
          <a:p>
            <a:r>
              <a:rPr lang="nl-NL" dirty="0"/>
              <a:t>Betrokkenheid bij innovatie</a:t>
            </a:r>
          </a:p>
        </p:txBody>
      </p:sp>
      <p:sp>
        <p:nvSpPr>
          <p:cNvPr id="3" name="Tijdelijke aanduiding voor inhoud 2">
            <a:extLst>
              <a:ext uri="{FF2B5EF4-FFF2-40B4-BE49-F238E27FC236}">
                <a16:creationId xmlns:a16="http://schemas.microsoft.com/office/drawing/2014/main" id="{D5672336-8AC3-4F16-C9E2-15855ACB67B4}"/>
              </a:ext>
            </a:extLst>
          </p:cNvPr>
          <p:cNvSpPr>
            <a:spLocks noGrp="1"/>
          </p:cNvSpPr>
          <p:nvPr>
            <p:ph sz="half" idx="1"/>
          </p:nvPr>
        </p:nvSpPr>
        <p:spPr/>
        <p:txBody>
          <a:bodyPr>
            <a:normAutofit lnSpcReduction="10000"/>
          </a:bodyPr>
          <a:lstStyle/>
          <a:p>
            <a:pPr marL="0" indent="0">
              <a:buNone/>
            </a:pPr>
            <a:r>
              <a:rPr lang="nl-NL" sz="1500" b="1" dirty="0"/>
              <a:t>In hoeverre voelen mensen zich betrokken bij innovaties (binnen Rijnstate)?</a:t>
            </a:r>
            <a:br>
              <a:rPr lang="nl-NL" sz="1500" b="1" dirty="0"/>
            </a:br>
            <a:r>
              <a:rPr lang="nl-NL" sz="1500" dirty="0"/>
              <a:t>30% van de zorgprofessionals voelt zich betrokken bij innovaties binnen Rijnstate, </a:t>
            </a:r>
            <a:r>
              <a:rPr lang="nl-NL" sz="1500" dirty="0">
                <a:solidFill>
                  <a:schemeClr val="accent1"/>
                </a:solidFill>
              </a:rPr>
              <a:t>als je specifiek kijkt naar de verpleegkundigen is dit 28% en onder de artsen 23%. </a:t>
            </a:r>
            <a:r>
              <a:rPr lang="nl-NL" sz="1500" dirty="0"/>
              <a:t> 70% van de teammanagers geeft aan dat zijn/haar team zich betrokken voelt. </a:t>
            </a:r>
          </a:p>
          <a:p>
            <a:pPr marL="0" indent="0">
              <a:buNone/>
            </a:pPr>
            <a:br>
              <a:rPr lang="nl-NL" sz="1500" b="1" dirty="0"/>
            </a:br>
            <a:r>
              <a:rPr lang="nl-NL" sz="1500" dirty="0"/>
              <a:t>De mate waarin iemand op de hoogte is van en zich betrokken voelt bij innovaties, zakt naar 14% wanneer je alleen kijkt naar de Late </a:t>
            </a:r>
            <a:r>
              <a:rPr lang="nl-NL" sz="1500" dirty="0" err="1"/>
              <a:t>Majority</a:t>
            </a:r>
            <a:r>
              <a:rPr lang="nl-NL" sz="1500" dirty="0"/>
              <a:t>. *</a:t>
            </a:r>
            <a:br>
              <a:rPr lang="nl-NL" sz="1500" dirty="0"/>
            </a:br>
            <a:br>
              <a:rPr lang="nl-NL" sz="1500" dirty="0"/>
            </a:br>
            <a:r>
              <a:rPr lang="nl-NL" sz="1400" i="1" dirty="0"/>
              <a:t>* Houd in gedachten dat de data van de Late </a:t>
            </a:r>
            <a:r>
              <a:rPr lang="nl-NL" sz="1400" i="1" dirty="0" err="1"/>
              <a:t>Majority</a:t>
            </a:r>
            <a:r>
              <a:rPr lang="nl-NL" sz="1400" i="1" dirty="0"/>
              <a:t> is gebaseerd op een klein aantal respondenten (N = 7)</a:t>
            </a:r>
          </a:p>
          <a:p>
            <a:pPr marL="0" indent="0">
              <a:buNone/>
            </a:pPr>
            <a:endParaRPr lang="nl-NL" sz="1600" i="1" dirty="0"/>
          </a:p>
          <a:p>
            <a:pPr marL="0" indent="0">
              <a:buNone/>
            </a:pPr>
            <a:r>
              <a:rPr lang="nl-NL" sz="1600" b="1" dirty="0"/>
              <a:t>In hoeverre voelen teammanagers zich betrokken?</a:t>
            </a:r>
            <a:br>
              <a:rPr lang="nl-NL" sz="1600" b="1" i="1" dirty="0"/>
            </a:br>
            <a:r>
              <a:rPr lang="nl-NL" sz="1600" dirty="0"/>
              <a:t>Het overgrote deel van de teammanagers (85%) zegt zich betrokken te voelen bij innovaties die binnen zijn eigen afdeling wordt ingevoerd. </a:t>
            </a:r>
            <a:endParaRPr lang="nl-NL" sz="1500" dirty="0"/>
          </a:p>
          <a:p>
            <a:pPr marL="0" indent="0">
              <a:buNone/>
            </a:pPr>
            <a:endParaRPr lang="nl-NL" sz="1500" b="1" dirty="0"/>
          </a:p>
        </p:txBody>
      </p:sp>
      <p:sp>
        <p:nvSpPr>
          <p:cNvPr id="4" name="Tijdelijke aanduiding voor inhoud 3">
            <a:extLst>
              <a:ext uri="{FF2B5EF4-FFF2-40B4-BE49-F238E27FC236}">
                <a16:creationId xmlns:a16="http://schemas.microsoft.com/office/drawing/2014/main" id="{EF7B563A-2426-74DC-979B-9855BC7F4F09}"/>
              </a:ext>
            </a:extLst>
          </p:cNvPr>
          <p:cNvSpPr>
            <a:spLocks noGrp="1"/>
          </p:cNvSpPr>
          <p:nvPr>
            <p:ph sz="half" idx="2"/>
          </p:nvPr>
        </p:nvSpPr>
        <p:spPr/>
        <p:txBody>
          <a:bodyPr>
            <a:normAutofit lnSpcReduction="10000"/>
          </a:bodyPr>
          <a:lstStyle/>
          <a:p>
            <a:pPr marL="0" indent="0">
              <a:buNone/>
            </a:pPr>
            <a:r>
              <a:rPr lang="nl-NL" sz="1500" b="1" dirty="0"/>
              <a:t>Zien ze innovatie als iets wat ‘van de werkvloer’ is?</a:t>
            </a:r>
            <a:br>
              <a:rPr lang="nl-NL" sz="1500" b="1" dirty="0"/>
            </a:br>
            <a:r>
              <a:rPr lang="nl-NL" sz="1500" dirty="0"/>
              <a:t>Slechts 22% van Late </a:t>
            </a:r>
            <a:r>
              <a:rPr lang="nl-NL" sz="1500" dirty="0" err="1"/>
              <a:t>Majority</a:t>
            </a:r>
            <a:r>
              <a:rPr lang="nl-NL" sz="1500" dirty="0"/>
              <a:t> &amp; Laggards ziet innovaties als iets van de werkvloer, tegenover 72% van de Innovators. Dit verschil is aanzienlijk en tegelijkertijd verklaarbaar, daar Innovators vaak zelf degene zijn die ideeën aandragen.</a:t>
            </a:r>
          </a:p>
          <a:p>
            <a:pPr marL="0" indent="0">
              <a:buNone/>
            </a:pPr>
            <a:endParaRPr lang="nl-NL" sz="1500" b="1" dirty="0"/>
          </a:p>
          <a:p>
            <a:pPr marL="0" indent="0">
              <a:buNone/>
            </a:pPr>
            <a:r>
              <a:rPr lang="nl-NL" sz="1500" b="1" dirty="0"/>
              <a:t>Bereidheid om tijd te investeren in innovatie:</a:t>
            </a:r>
            <a:endParaRPr lang="nl-NL" sz="1500" dirty="0"/>
          </a:p>
          <a:p>
            <a:r>
              <a:rPr lang="nl-NL" sz="1500" dirty="0"/>
              <a:t>Ondanks de beperkte mate waarin zorgprofessionals op de hoogte zijn en zich betrokken voelen, is er wel een hoge bereidheid om tijd te steken in het leren omgaan met en het toepassen van innovaties. Gemiddeld genomen is 84% bereid, en er is weinig verschil tussen de verschillende </a:t>
            </a:r>
            <a:r>
              <a:rPr lang="nl-NL" sz="1500" dirty="0" err="1"/>
              <a:t>persona’s</a:t>
            </a:r>
            <a:r>
              <a:rPr lang="nl-NL" sz="1500" dirty="0"/>
              <a:t> (zoals op vorige pagina omschreven). </a:t>
            </a:r>
            <a:r>
              <a:rPr lang="nl-NL" sz="1500" dirty="0">
                <a:solidFill>
                  <a:schemeClr val="accent1"/>
                </a:solidFill>
              </a:rPr>
              <a:t>Wanneer je het opsplitst in functies, zie je dat 95% van de artsen aangeeft hiertoe bereid te zijn, tegenover 80% van de verpleegkundigen.</a:t>
            </a:r>
            <a:endParaRPr lang="nl-NL" sz="1500" dirty="0"/>
          </a:p>
          <a:p>
            <a:r>
              <a:rPr lang="nl-NL" sz="1500" dirty="0"/>
              <a:t>Van de Late </a:t>
            </a:r>
            <a:r>
              <a:rPr lang="nl-NL" sz="1500" dirty="0" err="1"/>
              <a:t>Majority</a:t>
            </a:r>
            <a:r>
              <a:rPr lang="nl-NL" sz="1500" dirty="0"/>
              <a:t> en Laggards vindt 56% dat innovatie voor extra werkdruk zorgt, tegenover slechts 8% van de Innovators.</a:t>
            </a:r>
          </a:p>
          <a:p>
            <a:pPr marL="0" indent="0">
              <a:buNone/>
            </a:pPr>
            <a:endParaRPr lang="nl-NL" sz="1500" b="1" dirty="0"/>
          </a:p>
        </p:txBody>
      </p:sp>
    </p:spTree>
    <p:extLst>
      <p:ext uri="{BB962C8B-B14F-4D97-AF65-F5344CB8AC3E}">
        <p14:creationId xmlns:p14="http://schemas.microsoft.com/office/powerpoint/2010/main" val="28396566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4814B6-D74C-5A20-CC68-0C7A74C9EA85}"/>
              </a:ext>
            </a:extLst>
          </p:cNvPr>
          <p:cNvSpPr>
            <a:spLocks noGrp="1"/>
          </p:cNvSpPr>
          <p:nvPr>
            <p:ph type="title"/>
          </p:nvPr>
        </p:nvSpPr>
        <p:spPr/>
        <p:txBody>
          <a:bodyPr/>
          <a:lstStyle/>
          <a:p>
            <a:r>
              <a:rPr lang="nl-NL" dirty="0"/>
              <a:t>Op de hoogte?</a:t>
            </a:r>
          </a:p>
        </p:txBody>
      </p:sp>
      <p:sp>
        <p:nvSpPr>
          <p:cNvPr id="3" name="Tijdelijke aanduiding voor inhoud 2">
            <a:extLst>
              <a:ext uri="{FF2B5EF4-FFF2-40B4-BE49-F238E27FC236}">
                <a16:creationId xmlns:a16="http://schemas.microsoft.com/office/drawing/2014/main" id="{9137C34E-0882-E371-B683-D91CECBEE2F6}"/>
              </a:ext>
            </a:extLst>
          </p:cNvPr>
          <p:cNvSpPr>
            <a:spLocks noGrp="1"/>
          </p:cNvSpPr>
          <p:nvPr>
            <p:ph idx="1"/>
          </p:nvPr>
        </p:nvSpPr>
        <p:spPr>
          <a:xfrm>
            <a:off x="838199" y="1493134"/>
            <a:ext cx="10916265" cy="5261627"/>
          </a:xfrm>
        </p:spPr>
        <p:txBody>
          <a:bodyPr>
            <a:normAutofit fontScale="92500" lnSpcReduction="20000"/>
          </a:bodyPr>
          <a:lstStyle/>
          <a:p>
            <a:pPr marL="0" indent="0">
              <a:buNone/>
            </a:pPr>
            <a:r>
              <a:rPr lang="nl-NL" sz="1800" b="1" dirty="0"/>
              <a:t>Bekendheid met innovaties &amp; gebrekkige communicatie</a:t>
            </a:r>
            <a:endParaRPr lang="nl-NL" sz="1800" dirty="0"/>
          </a:p>
          <a:p>
            <a:r>
              <a:rPr lang="nl-NL" sz="1800" dirty="0"/>
              <a:t>Zowel de zorgprofessionals als de teammanagers zijn niet goed op de hoogte van de innovaties binnen Rijnstate. Van de zorgprofessionals is slechts een kwart goed op de hoogte (24%)</a:t>
            </a:r>
            <a:r>
              <a:rPr lang="nl-NL" sz="1800" dirty="0">
                <a:solidFill>
                  <a:schemeClr val="accent1"/>
                </a:solidFill>
              </a:rPr>
              <a:t>. Als we inzoomen op functiegroepen, geeft 23% van de verpleegkundigen aan goed op de hoogte te zijn, tegenover 28% van de artsen.</a:t>
            </a:r>
            <a:r>
              <a:rPr lang="nl-NL" sz="1800" dirty="0"/>
              <a:t> Van de teammanagers zegt slechts 30% goed op de hoogte te zijn. </a:t>
            </a:r>
          </a:p>
          <a:p>
            <a:r>
              <a:rPr lang="nl-NL" sz="1800" dirty="0"/>
              <a:t>Dit ligt in lijn met wat men zegt over de communicatie rondom innovaties. “Gebrekkige communicatie over innovaties” wordt als één van de belangrijkste belemmeringen gezien om </a:t>
            </a:r>
            <a:r>
              <a:rPr lang="nl-NL" sz="1800" b="1" dirty="0"/>
              <a:t>deel te nemen aan </a:t>
            </a:r>
            <a:r>
              <a:rPr lang="nl-NL" sz="1800" dirty="0"/>
              <a:t>innovaties. </a:t>
            </a:r>
          </a:p>
          <a:p>
            <a:pPr>
              <a:buFont typeface="Arial" panose="020B0604020202020204" pitchFamily="34" charset="0"/>
              <a:buChar char="•"/>
            </a:pPr>
            <a:endParaRPr lang="nl-NL" sz="1800" dirty="0">
              <a:highlight>
                <a:srgbClr val="FFFF00"/>
              </a:highlight>
            </a:endParaRPr>
          </a:p>
          <a:p>
            <a:pPr marL="0" indent="0">
              <a:buNone/>
            </a:pPr>
            <a:r>
              <a:rPr lang="nl-NL" sz="1800" b="1" dirty="0"/>
              <a:t>Onwetendheid over waar innovatieve ideeën aangedragen kunnen worden</a:t>
            </a:r>
          </a:p>
          <a:p>
            <a:r>
              <a:rPr lang="nl-NL" sz="1800" kern="100" dirty="0">
                <a:effectLst/>
                <a:latin typeface="Aptos" panose="020B0004020202020204" pitchFamily="34" charset="0"/>
                <a:ea typeface="Aptos" panose="020B0004020202020204" pitchFamily="34" charset="0"/>
                <a:cs typeface="Times New Roman" panose="02020603050405020304" pitchFamily="18" charset="0"/>
              </a:rPr>
              <a:t>E</a:t>
            </a:r>
            <a:r>
              <a:rPr lang="nl-NL" sz="1800" dirty="0"/>
              <a:t>r is nog te veel onbekendheid met waar mensen hun innovatieve idee kunnen aandragen. Gemiddeld genomen weet één derde (30%) van de zorgprofessionals dit niet, </a:t>
            </a:r>
            <a:r>
              <a:rPr lang="nl-NL" sz="1800" dirty="0">
                <a:solidFill>
                  <a:schemeClr val="accent1"/>
                </a:solidFill>
              </a:rPr>
              <a:t>onder artsen is dit 26% en onder verpleegkundigen is dit exact gelijk aan het gemiddelde. </a:t>
            </a:r>
            <a:r>
              <a:rPr lang="nl-NL" sz="1800" dirty="0"/>
              <a:t>Dit weerhoudt hen er ook van om hun innovatieve ideeën kenbaar te maken (“Wie, wat, waar, hoe?”). </a:t>
            </a:r>
          </a:p>
          <a:p>
            <a:r>
              <a:rPr lang="nl-NL" sz="1800" dirty="0"/>
              <a:t>Van de 115 zorgprofessionals gaf de helft aan nog nooit een innovatief idee gedeeld te hebben. </a:t>
            </a:r>
            <a:r>
              <a:rPr lang="nl-NL" sz="1800" dirty="0">
                <a:solidFill>
                  <a:schemeClr val="accent1"/>
                </a:solidFill>
              </a:rPr>
              <a:t>Opvallend is dat dit percentage onder verpleegkundigen op 60% ligt, en bij artsen slechts op 30%. Tegelijkertijd is dit in de lijn der verwachting, aangezien het overgrote deel van de artsen die de vragenlijst hebben ingevuld zichzelf als innovator zien.</a:t>
            </a:r>
          </a:p>
          <a:p>
            <a:r>
              <a:rPr lang="nl-NL" sz="1800" dirty="0"/>
              <a:t>Degene die wel een innovatief idee gedeeld hebben, geven het ’t vaakst aan bij hun direct leidinggevende (33%), maar 50% van de teammanagers weet niet (zeker) waar hij/zij terecht kan met een innovatief idee vanuit het team.</a:t>
            </a:r>
          </a:p>
          <a:p>
            <a:r>
              <a:rPr lang="nl-NL" sz="1800" kern="100" dirty="0">
                <a:effectLst/>
                <a:latin typeface="Aptos" panose="020B0004020202020204" pitchFamily="34" charset="0"/>
                <a:ea typeface="Aptos" panose="020B0004020202020204" pitchFamily="34" charset="0"/>
                <a:cs typeface="Times New Roman" panose="02020603050405020304" pitchFamily="18" charset="0"/>
              </a:rPr>
              <a:t>Ideeën worden ook neergelegd bij de afdeling Innovatie en Zorgtechnologie (25%), daarna de CMIO en/of CNIO (7%).</a:t>
            </a:r>
            <a:endParaRPr lang="nl-NL" sz="20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nl-NL" sz="1800" kern="100" dirty="0">
              <a:latin typeface="Aptos" panose="020B0004020202020204" pitchFamily="34" charset="0"/>
              <a:ea typeface="Aptos" panose="020B0004020202020204" pitchFamily="34" charset="0"/>
              <a:cs typeface="Times New Roman" panose="02020603050405020304" pitchFamily="18" charset="0"/>
            </a:endParaRPr>
          </a:p>
          <a:p>
            <a:endParaRPr lang="nl-NL" sz="20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nl-NL" sz="1800" dirty="0">
              <a:highlight>
                <a:srgbClr val="FFFF00"/>
              </a:highlight>
            </a:endParaRPr>
          </a:p>
          <a:p>
            <a:pPr marL="0" indent="0">
              <a:buNone/>
            </a:pPr>
            <a:endParaRPr lang="nl-NL" sz="1800" dirty="0"/>
          </a:p>
        </p:txBody>
      </p:sp>
      <p:sp>
        <p:nvSpPr>
          <p:cNvPr id="4" name="Tijdelijke aanduiding voor inhoud 6">
            <a:extLst>
              <a:ext uri="{FF2B5EF4-FFF2-40B4-BE49-F238E27FC236}">
                <a16:creationId xmlns:a16="http://schemas.microsoft.com/office/drawing/2014/main" id="{564ADF16-2BE4-E642-4D9A-64888733F914}"/>
              </a:ext>
            </a:extLst>
          </p:cNvPr>
          <p:cNvSpPr txBox="1">
            <a:spLocks/>
          </p:cNvSpPr>
          <p:nvPr/>
        </p:nvSpPr>
        <p:spPr>
          <a:xfrm>
            <a:off x="838198" y="4341029"/>
            <a:ext cx="8213203" cy="8849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nl-NL" sz="1500" dirty="0">
              <a:highlight>
                <a:srgbClr val="FFFF00"/>
              </a:highlight>
            </a:endParaRPr>
          </a:p>
        </p:txBody>
      </p:sp>
    </p:spTree>
    <p:extLst>
      <p:ext uri="{BB962C8B-B14F-4D97-AF65-F5344CB8AC3E}">
        <p14:creationId xmlns:p14="http://schemas.microsoft.com/office/powerpoint/2010/main" val="3379754511"/>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8261</TotalTime>
  <Words>4170</Words>
  <Application>Microsoft Macintosh PowerPoint</Application>
  <PresentationFormat>Breedbeeld</PresentationFormat>
  <Paragraphs>206</Paragraphs>
  <Slides>23</Slides>
  <Notes>21</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23</vt:i4>
      </vt:variant>
    </vt:vector>
  </HeadingPairs>
  <TitlesOfParts>
    <vt:vector size="27" baseType="lpstr">
      <vt:lpstr>Aptos</vt:lpstr>
      <vt:lpstr>Aptos Display</vt:lpstr>
      <vt:lpstr>Arial</vt:lpstr>
      <vt:lpstr>Kantoorthema</vt:lpstr>
      <vt:lpstr>Van pionieren naar breed gedragen innovatie</vt:lpstr>
      <vt:lpstr>Achtergrond &amp; aanleiding</vt:lpstr>
      <vt:lpstr>Onderzoeksmethode Hoe hebben we dit onderzocht?</vt:lpstr>
      <vt:lpstr>Wie zijn de respondenten?</vt:lpstr>
      <vt:lpstr>Wat is innovatiebereidheid?</vt:lpstr>
      <vt:lpstr>Adoptiecurve van Rogers</vt:lpstr>
      <vt:lpstr>Artsen &amp; Verpleegkundigen</vt:lpstr>
      <vt:lpstr>Betrokkenheid bij innovatie</vt:lpstr>
      <vt:lpstr>Op de hoogte?</vt:lpstr>
      <vt:lpstr>Hoe wil men geïnformeerd worden?</vt:lpstr>
      <vt:lpstr>Hoe willen artsen / verpleegkundigen geïnformeerd worden?</vt:lpstr>
      <vt:lpstr>Wat drijft medewerkers om te innoveren?</vt:lpstr>
      <vt:lpstr>Wat drijft artsen en verpleegkundigen?</vt:lpstr>
      <vt:lpstr>Wat houdt medewerkers tegen?</vt:lpstr>
      <vt:lpstr>Ervaren belemmeringen om te innoveren Wat zeggen zorgprofessionals zelf en hoe schatten teammanagers het in voor hun teamleden?</vt:lpstr>
      <vt:lpstr>Ervaren belemmeringen om te innoveren Wat zeggen artsen en verpleegkundigen?</vt:lpstr>
      <vt:lpstr>Aandachtspunten voor teammanagers</vt:lpstr>
      <vt:lpstr>Tip van Jeff Gaspersz  Hoogleraar Innovatie Nyenrode </vt:lpstr>
      <vt:lpstr>Welke verbeterkansen liggen er voor teammanagers?</vt:lpstr>
      <vt:lpstr>Welke verbeterkansen zien artsen en verpleegkundigen voor hun teammanagers?</vt:lpstr>
      <vt:lpstr>Het verschuiven van de Late Majority</vt:lpstr>
      <vt:lpstr>Aanbevelingen Hoe verhogen we innovatiebereidheid onder (met name) de Late Majority?</vt:lpstr>
      <vt:lpstr>Conclusie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Zantvoord, Jet</dc:creator>
  <cp:lastModifiedBy>Zantvoord, Jet</cp:lastModifiedBy>
  <cp:revision>5</cp:revision>
  <dcterms:created xsi:type="dcterms:W3CDTF">2025-03-03T13:20:55Z</dcterms:created>
  <dcterms:modified xsi:type="dcterms:W3CDTF">2025-04-04T08:52:06Z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9af4d8d1-6a3c-484f-b2d2-26f8790a9262_Enabled">
    <vt:lpwstr>true</vt:lpwstr>
  </property>
  <property fmtid="{D5CDD505-2E9C-101B-9397-08002B2CF9AE}" pid="3" name="MSIP_Label_9af4d8d1-6a3c-484f-b2d2-26f8790a9262_SetDate">
    <vt:lpwstr>2025-03-03T14:21:10Z</vt:lpwstr>
  </property>
  <property fmtid="{D5CDD505-2E9C-101B-9397-08002B2CF9AE}" pid="4" name="MSIP_Label_9af4d8d1-6a3c-484f-b2d2-26f8790a9262_Method">
    <vt:lpwstr>Privileged</vt:lpwstr>
  </property>
  <property fmtid="{D5CDD505-2E9C-101B-9397-08002B2CF9AE}" pid="5" name="MSIP_Label_9af4d8d1-6a3c-484f-b2d2-26f8790a9262_Name">
    <vt:lpwstr>Algemeen</vt:lpwstr>
  </property>
  <property fmtid="{D5CDD505-2E9C-101B-9397-08002B2CF9AE}" pid="6" name="MSIP_Label_9af4d8d1-6a3c-484f-b2d2-26f8790a9262_SiteId">
    <vt:lpwstr>83c3069e-ab10-4b2b-9818-16206e747015</vt:lpwstr>
  </property>
  <property fmtid="{D5CDD505-2E9C-101B-9397-08002B2CF9AE}" pid="7" name="MSIP_Label_9af4d8d1-6a3c-484f-b2d2-26f8790a9262_ActionId">
    <vt:lpwstr>895662bc-7151-463a-91f9-f71f57b09ca4</vt:lpwstr>
  </property>
  <property fmtid="{D5CDD505-2E9C-101B-9397-08002B2CF9AE}" pid="8" name="MSIP_Label_9af4d8d1-6a3c-484f-b2d2-26f8790a9262_ContentBits">
    <vt:lpwstr>0</vt:lpwstr>
  </property>
  <property fmtid="{D5CDD505-2E9C-101B-9397-08002B2CF9AE}" pid="9" name="MSIP_Label_9af4d8d1-6a3c-484f-b2d2-26f8790a9262_Tag">
    <vt:lpwstr>50, 0, 1, 1</vt:lpwstr>
  </property>
</Properties>
</file>