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docProps/app.xml" ContentType="application/vnd.openxmlformats-officedocument.extended-properties+xml"/>
  <Override PartName="/ppt/slides/slide25.xml" ContentType="application/vnd.openxmlformats-officedocument.presentationml.slide+xml"/>
  <Override PartName="/ppt/slides/slide18.xml" ContentType="application/vnd.openxmlformats-officedocument.presentationml.slide+xml"/>
  <Override PartName="/docProps/core.xml" ContentType="application/vnd.openxmlformats-package.core-properties+xml"/>
  <Override PartName="/ppt/notesSlides/notesSlide3.xml" ContentType="application/vnd.openxmlformats-officedocument.presentationml.notesSlide+xml"/>
  <Override PartName="/ppt/slides/slide5.xml" ContentType="application/vnd.openxmlformats-officedocument.presentationml.slide+xml"/>
  <Override PartName="/ppt/slides/slide2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notesSlides/notesSlide17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7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1.xml" ContentType="application/vnd.openxmlformats-officedocument.presentationml.slide+xml"/>
  <Override PartName="/ppt/notesSlides/notesSlide9.xml" ContentType="application/vnd.openxmlformats-officedocument.presentationml.notesSlide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6.xml" ContentType="application/vnd.openxmlformats-officedocument.presentationml.slide+xml"/>
  <Override PartName="/ppt/slides/slide27.xml" ContentType="application/vnd.openxmlformats-officedocument.presentationml.slide+xml"/>
  <Override PartName="/ppt/theme/theme1.xml" ContentType="application/vnd.openxmlformats-officedocument.them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7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2.xml" ContentType="application/vnd.openxmlformats-officedocument.presentationml.slide+xml"/>
  <Override PartName="/ppt/slides/slide24.xml" ContentType="application/vnd.openxmlformats-officedocument.presentationml.slide+xml"/>
  <Override PartName="/ppt/slides/slide26.xml" ContentType="application/vnd.openxmlformats-officedocument.presentationml.slide+xml"/>
  <Override PartName="/ppt/slides/slide28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2.xml" ContentType="application/vnd.openxmlformats-officedocument.them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  <p:sldId id="293" r:id="rId9"/>
    <p:sldId id="297" r:id="rId10"/>
    <p:sldId id="298" r:id="rId11"/>
    <p:sldId id="271" r:id="rId12"/>
    <p:sldId id="294" r:id="rId13"/>
    <p:sldId id="299" r:id="rId14"/>
    <p:sldId id="295" r:id="rId15"/>
    <p:sldId id="296" r:id="rId16"/>
    <p:sldId id="279" r:id="rId17"/>
    <p:sldId id="287" r:id="rId18"/>
    <p:sldId id="277" r:id="rId19"/>
    <p:sldId id="289" r:id="rId20"/>
    <p:sldId id="262" r:id="rId21"/>
    <p:sldId id="276" r:id="rId22"/>
    <p:sldId id="275" r:id="rId23"/>
    <p:sldId id="290" r:id="rId24"/>
    <p:sldId id="291" r:id="rId25"/>
    <p:sldId id="292" r:id="rId26"/>
    <p:sldId id="288" r:id="rId27"/>
    <p:sldId id="285" r:id="rId28"/>
    <p:sldId id="282" r:id="rId29"/>
    <p:sldId id="300" r:id="rId30"/>
    <p:sldId id="265" r:id="rId31"/>
    <p:sldId id="266" r:id="rId32"/>
  </p:sldIdLst>
  <p:sldSz cx="18288000" cy="10287000"/>
  <p:notesSz cx="6858000" cy="9144000"/>
  <p:embeddedFontLst>
    <p:embeddedFont>
      <p:font typeface="ITC Motter Corpus Condensed" panose="020B0604020202020204" charset="0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AEC8"/>
    <a:srgbClr val="F8033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326" autoAdjust="0"/>
    <p:restoredTop sz="60678" autoAdjust="0"/>
  </p:normalViewPr>
  <p:slideViewPr>
    <p:cSldViewPr>
      <p:cViewPr varScale="1">
        <p:scale>
          <a:sx n="39" d="100"/>
          <a:sy n="39" d="100"/>
        </p:scale>
        <p:origin x="571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1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BEA33F-9B25-4D25-8E5B-682F13F4B42E}" type="datetimeFigureOut">
              <a:rPr lang="nl-NL" smtClean="0"/>
              <a:t>19-6-2026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CE357-568F-44AC-8B15-3F9F3229FA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1098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b="1" dirty="0"/>
              <a:t>Nodig:</a:t>
            </a:r>
          </a:p>
          <a:p>
            <a:pPr marL="171450" indent="-171450">
              <a:buFontTx/>
              <a:buChar char="-"/>
            </a:pPr>
            <a:r>
              <a:rPr lang="nl-NL" dirty="0"/>
              <a:t>Deze PowerPointpresentatie op een laptop en geprojecteerd op een scherm</a:t>
            </a:r>
          </a:p>
          <a:p>
            <a:pPr marL="171450" indent="-171450">
              <a:buFontTx/>
              <a:buChar char="-"/>
            </a:pPr>
            <a:r>
              <a:rPr lang="nl-NL" dirty="0"/>
              <a:t>Pen en papier voor elk teamlid of team van 2 personen</a:t>
            </a:r>
          </a:p>
          <a:p>
            <a:pPr marL="171450" indent="-171450">
              <a:buFontTx/>
              <a:buChar char="-"/>
            </a:pPr>
            <a:r>
              <a:rPr lang="nl-NL" dirty="0"/>
              <a:t>Een prijs voor de winnaar/ het winnende team</a:t>
            </a:r>
          </a:p>
          <a:p>
            <a:pPr marL="171450" indent="-171450">
              <a:buFontTx/>
              <a:buChar char="-"/>
            </a:pPr>
            <a:r>
              <a:rPr lang="nl-NL" dirty="0"/>
              <a:t>Evt. een krijtbordje per team (Action) waar deelnemers hun antwoord opschrijven en anders geef je lege A4-tjes en/of maak je bordjes met antwoord A-D. Je kunt ook zelf jureren en op een flip-over de punten voor iedereen zichtbaar bijhouden. </a:t>
            </a:r>
          </a:p>
          <a:p>
            <a:pPr marL="0" indent="0">
              <a:buFontTx/>
              <a:buNone/>
            </a:pPr>
            <a:endParaRPr lang="nl-NL" dirty="0"/>
          </a:p>
          <a:p>
            <a:pPr marL="0" indent="0">
              <a:buFontTx/>
              <a:buNone/>
            </a:pPr>
            <a:r>
              <a:rPr lang="nl-NL" b="1" dirty="0"/>
              <a:t>Duur</a:t>
            </a:r>
            <a:r>
              <a:rPr lang="nl-NL" dirty="0"/>
              <a:t>:</a:t>
            </a:r>
          </a:p>
          <a:p>
            <a:pPr marL="0" indent="0">
              <a:buFontTx/>
              <a:buNone/>
            </a:pPr>
            <a:r>
              <a:rPr lang="nl-NL" dirty="0"/>
              <a:t>10 minuten</a:t>
            </a:r>
          </a:p>
          <a:p>
            <a:pPr marL="0" indent="0">
              <a:buFontTx/>
              <a:buNone/>
            </a:pPr>
            <a:endParaRPr lang="nl-NL" dirty="0"/>
          </a:p>
          <a:p>
            <a:pPr marL="0" indent="0">
              <a:buFontTx/>
              <a:buNone/>
            </a:pPr>
            <a:r>
              <a:rPr lang="nl-NL" b="1" dirty="0"/>
              <a:t>Let op! </a:t>
            </a:r>
            <a:br>
              <a:rPr lang="nl-NL" dirty="0"/>
            </a:br>
            <a:r>
              <a:rPr lang="nl-NL" dirty="0"/>
              <a:t>Achter sheet 1 zit een liedje dat start als je klikt. Als je dat weg wilt hebben….de animatie zit verstopt achter de letter Ai linksonder in het scherm.</a:t>
            </a:r>
          </a:p>
          <a:p>
            <a:pPr marL="0" indent="0">
              <a:buFontTx/>
              <a:buNone/>
            </a:pPr>
            <a:r>
              <a:rPr lang="nl-NL" dirty="0"/>
              <a:t>Je kunt de vragen zelf aanpassen, makkelijker/ moeilijker maken of extra vragen toevoegen!</a:t>
            </a:r>
          </a:p>
          <a:p>
            <a:pPr marL="0" indent="0">
              <a:buFontTx/>
              <a:buNone/>
            </a:pPr>
            <a:endParaRPr lang="nl-NL" dirty="0"/>
          </a:p>
          <a:p>
            <a:pPr marL="0" indent="0">
              <a:buFontTx/>
              <a:buNone/>
            </a:pPr>
            <a:r>
              <a:rPr lang="nl-NL" b="1" dirty="0"/>
              <a:t>Werkwijze</a:t>
            </a:r>
          </a:p>
          <a:p>
            <a:pPr marL="0" indent="0">
              <a:buFontTx/>
              <a:buNone/>
            </a:pPr>
            <a:r>
              <a:rPr lang="nl-NL" dirty="0"/>
              <a:t>Er zijn 5 open vragen, 5 multiple </a:t>
            </a:r>
            <a:r>
              <a:rPr lang="nl-NL" dirty="0" err="1"/>
              <a:t>choice</a:t>
            </a:r>
            <a:r>
              <a:rPr lang="nl-NL" dirty="0"/>
              <a:t> vragen en 2 raad de plaat vragen. Daarna is er een vraag waarbij de persoon/ het team dat het snelste antwoord geeft wint.</a:t>
            </a:r>
          </a:p>
          <a:p>
            <a:pPr marL="0" indent="0">
              <a:buFontTx/>
              <a:buNone/>
            </a:pPr>
            <a:r>
              <a:rPr lang="nl-NL" dirty="0"/>
              <a:t>Er is 1 vraag met dubbele punten! En er zit een sheet tussen waarbij je valk voor het eind de tussenstand ophaalt.</a:t>
            </a:r>
          </a:p>
          <a:p>
            <a:pPr marL="0" indent="0">
              <a:buFontTx/>
              <a:buNone/>
            </a:pPr>
            <a:r>
              <a:rPr lang="nl-NL" dirty="0"/>
              <a:t>Mensen beantwoorden de vragen en kunnen 1 punt per vraag verdienen. Bij de open vragen ben jij de jury ;-) klachten over besluiten van de jury kunnen schriftelijk worden ingediend en worden binnen 5 jaar in behandeling genomen.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0CE357-568F-44AC-8B15-3F9F3229FA42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14279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0CE357-568F-44AC-8B15-3F9F3229FA42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81926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8479D-A6D8-BF2F-0252-ACCE524E7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88C2808-D830-848B-0650-B345159A9F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EAB024F-4763-EFA8-490B-D7E89A2EE0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Rol, doel, context en gewenste output.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367A84C-449B-D7EE-7A63-2B9A583B23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0CE357-568F-44AC-8B15-3F9F3229FA4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67364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4A185-2BA9-99CC-AA69-EF9E23D04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C2390D5-FAC2-E770-8F4D-B8323F551A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E80E614-A9A3-7F6E-6239-95DD12DD20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17C82CF-4C78-5AEB-78BE-E0A1FF0B8D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0CE357-568F-44AC-8B15-3F9F3229FA4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57244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472C8-B8DB-9E9C-AC6B-32023783F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A6030FA-F776-60C2-442F-6E42475C5C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65D31FA-A60F-54B1-BE3C-5532A7D21A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Het geeft antwoorden op basis van betrouwbare, vooraf geselecteerde zorginformatie zoals in </a:t>
            </a:r>
            <a:r>
              <a:rPr lang="nl-NL" dirty="0" err="1"/>
              <a:t>Pubmed</a:t>
            </a:r>
            <a:r>
              <a:rPr lang="nl-NL" dirty="0"/>
              <a:t>. </a:t>
            </a:r>
            <a:r>
              <a:rPr lang="nl-NL" dirty="0" err="1"/>
              <a:t>Chatgpt</a:t>
            </a:r>
            <a:r>
              <a:rPr lang="nl-NL" dirty="0"/>
              <a:t> niet. Die kan ook informatie opzoeken van www.flair.nl of libelle.nl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F4C7DB8-5861-5F60-2FAE-1491E7CE1C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0CE357-568F-44AC-8B15-3F9F3229FA4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12560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AFB26-6FAF-2753-B04B-F5BAC2168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E71D79B-CE93-883D-ADFB-0EC535EDAB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EA4D97E-BF36-8F27-631B-76B4898CB3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Rol, doel, context en gewenste output.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FA9FD90-6E6B-A815-A775-5DD46A0365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0CE357-568F-44AC-8B15-3F9F3229FA4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30048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0CE357-568F-44AC-8B15-3F9F3229FA42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07609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9EC65-4990-F928-B9A7-3288F99DA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AAB6663-45EF-7E82-DBA3-65BA01D20D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111488C-C04F-8191-02BA-4C51760246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E4F03F6-D03D-D9B6-C767-DF5E9DFCBB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0CE357-568F-44AC-8B15-3F9F3229FA4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4126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0CE357-568F-44AC-8B15-3F9F3229FA42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17267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4E31C-DA29-41E8-4D0F-B9DF9D433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B99C34F-1164-947F-A332-EE96285CF9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9E68213-C4EA-8ABF-8293-1CD8D9462F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D60BBDE-97BD-DCF3-E67F-5C2EB608EF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0CE357-568F-44AC-8B15-3F9F3229FA4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8745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0CE357-568F-44AC-8B15-3F9F3229FA42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0496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0CE357-568F-44AC-8B15-3F9F3229FA42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35259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0CE357-568F-44AC-8B15-3F9F3229FA42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5826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0CE357-568F-44AC-8B15-3F9F3229FA42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62996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9B2D5-24A6-E453-CD6E-902CDCC99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35DD87E-48CB-E136-208A-269F754C89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DCC357B-6AEC-8FC7-36B5-2787177A1E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Antwoord a en b zijn beiden goed. </a:t>
            </a:r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FE898A1-7BD4-FB73-22AA-EB9B2B589B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0CE357-568F-44AC-8B15-3F9F3229FA4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67462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60E4A-ED1E-0D69-FC30-2FFEA2A25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E5C1B38-78EB-8ACC-D301-B30213C5C8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90BF5A3-4B2D-821B-D402-71540A8F23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07DAC2A-EA73-AC53-3E33-A6780605AE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0CE357-568F-44AC-8B15-3F9F3229FA4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23740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18D52-AFD7-4969-720A-047CA1867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3F417E3-5C02-142F-537D-1C196FF5A1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31D5C67-2A50-3190-20CD-B01EEE022E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421C2DD-37CB-CD41-8CDB-7A3952D088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0CE357-568F-44AC-8B15-3F9F3229FA4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8833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CE5D8-DB1C-E1A2-9601-ABBFF1D56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6995452-108E-B8A7-23F9-55A21CA49E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2FE88F2-5B61-D428-98C3-B0A09E797D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Datalek!!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6F7FB07-FDD2-BD89-4E91-16ADFE9F42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0CE357-568F-44AC-8B15-3F9F3229FA4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00861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0CE357-568F-44AC-8B15-3F9F3229FA42}" type="slidenum">
              <a:rPr lang="nl-NL" smtClean="0"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7213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De verpleegkundige heeft 6 vingers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0CE357-568F-44AC-8B15-3F9F3229FA42}" type="slidenum">
              <a:rPr lang="nl-NL" smtClean="0"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19450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B0A75-3FA0-2DB9-9550-6EEC4A795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68C4A40-ABBD-4FCC-0FB1-34A532E185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A4F880F-53FF-BD46-5EBE-23B07E4C0B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Gordon</a:t>
            </a:r>
          </a:p>
          <a:p>
            <a:r>
              <a:rPr lang="nl-NL" dirty="0"/>
              <a:t>Niet duurzaam, wel leuk ;-)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AEF503E-6D1D-C58E-A01C-717F1E38CC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0CE357-568F-44AC-8B15-3F9F3229FA4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3016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Zelf je foto plakken, </a:t>
            </a:r>
            <a:r>
              <a:rPr lang="nl-NL" dirty="0" err="1"/>
              <a:t>evt</a:t>
            </a:r>
            <a:r>
              <a:rPr lang="nl-NL" dirty="0"/>
              <a:t> met grappige AI-achtergrond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0CE357-568F-44AC-8B15-3F9F3229FA42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74623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0CE357-568F-44AC-8B15-3F9F3229FA42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0026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0CE357-568F-44AC-8B15-3F9F3229FA42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26929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b="1" dirty="0"/>
              <a:t>Genderbias</a:t>
            </a:r>
            <a:br>
              <a:rPr lang="nl-NL" dirty="0"/>
            </a:br>
            <a:r>
              <a:rPr lang="nl-NL" dirty="0"/>
              <a:t>Bij de vraag "Noem een chirurg" beschrijft het model vaker een man dan een vrouw. </a:t>
            </a:r>
            <a:r>
              <a:rPr lang="nl-NL" b="1" dirty="0"/>
              <a:t>Leeftijdsbias</a:t>
            </a:r>
            <a:br>
              <a:rPr lang="nl-NL" dirty="0"/>
            </a:br>
            <a:r>
              <a:rPr lang="nl-NL" dirty="0"/>
              <a:t>Oudere medewerkers worden vaker gekoppeld aan moeite met technologie dan jongere collega's. </a:t>
            </a:r>
            <a:r>
              <a:rPr lang="nl-NL" b="1" dirty="0"/>
              <a:t>Culturele bias</a:t>
            </a:r>
            <a:br>
              <a:rPr lang="nl-NL" dirty="0"/>
            </a:br>
            <a:r>
              <a:rPr lang="nl-NL" dirty="0"/>
              <a:t>Het model geeft vooral voorbeelden uit westerse landen en houdt minder rekening met andere culturen. </a:t>
            </a:r>
            <a:r>
              <a:rPr lang="nl-NL" b="1" dirty="0"/>
              <a:t>Taalbias</a:t>
            </a:r>
            <a:br>
              <a:rPr lang="nl-NL" dirty="0"/>
            </a:br>
            <a:r>
              <a:rPr lang="nl-NL" dirty="0"/>
              <a:t>Antwoorden in het Engels zijn soms uitgebreider of nauwkeuriger dan antwoorden in kleinere talen. </a:t>
            </a:r>
            <a:r>
              <a:rPr lang="nl-NL" b="1" dirty="0"/>
              <a:t>Etnische bias</a:t>
            </a:r>
            <a:br>
              <a:rPr lang="nl-NL" dirty="0"/>
            </a:br>
            <a:r>
              <a:rPr lang="nl-NL" dirty="0"/>
              <a:t>Het model legt onbewust een verband tussen bepaalde etnische groepen en specifieke beroepen of eigenschappen. </a:t>
            </a:r>
            <a:r>
              <a:rPr lang="nl-NL" b="1" dirty="0"/>
              <a:t>Opleidingsbias</a:t>
            </a:r>
            <a:br>
              <a:rPr lang="nl-NL" dirty="0"/>
            </a:br>
            <a:r>
              <a:rPr lang="nl-NL" dirty="0"/>
              <a:t>Mensen met een universitaire opleiding worden vaker neergezet als deskundig of succesvol. </a:t>
            </a:r>
            <a:r>
              <a:rPr lang="nl-NL" b="1" dirty="0"/>
              <a:t>Bevestigingsbias</a:t>
            </a:r>
            <a:br>
              <a:rPr lang="nl-NL" dirty="0"/>
            </a:br>
            <a:r>
              <a:rPr lang="nl-NL" dirty="0"/>
              <a:t>Het model sluit soms te makkelijk aan bij de mening van de gebruiker, ook als die niet helemaal klopt. </a:t>
            </a:r>
            <a:r>
              <a:rPr lang="nl-NL" b="1" dirty="0"/>
              <a:t>Historische bias</a:t>
            </a:r>
            <a:br>
              <a:rPr lang="nl-NL" dirty="0"/>
            </a:br>
            <a:r>
              <a:rPr lang="nl-NL" dirty="0"/>
              <a:t>Omdat het model leert van historische data, kunnen oude vooroordelen uit die data terugkomen in de antwoorden.</a:t>
            </a:r>
          </a:p>
          <a:p>
            <a:endParaRPr lang="nl-NL" dirty="0"/>
          </a:p>
          <a:p>
            <a:r>
              <a:rPr lang="nl-NL" dirty="0"/>
              <a:t>Deze voorbeelden kun je evt. noemen nadat je hun antwoorden goedgekeurd hebt (of niet)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0CE357-568F-44AC-8B15-3F9F3229FA42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2375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083AF-E25F-8037-FAF3-CC3D2EE07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6B0F465-1BAE-6437-AC62-37545A464B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4A7F985-87E1-6080-FE27-379B6D6ACA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Omdat een taalmodel alleen leert van bestaande gegevens uit het verleden. ✅</a:t>
            </a:r>
            <a:br>
              <a:rPr lang="nl-NL" dirty="0"/>
            </a:b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000F141-3267-E886-F8EB-A33CB3EBB1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0CE357-568F-44AC-8B15-3F9F3229FA4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16692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E656A-3032-EE77-186D-03A02FA04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CDB70B9-D02C-5E47-B02D-6BD747FEC9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0B00CCD-8B4C-D71D-9461-A40D379912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2AA5F76-1793-0D35-4A7E-157A6E7D4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0CE357-568F-44AC-8B15-3F9F3229FA4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7589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59A62-D4F9-15F0-B2FC-B5574137C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79B0E41-AC59-9BB6-F24C-59109F6030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2BB6E82-A8DD-BF23-48D1-FECC9925D8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Actuele gebeurtenissen (zonder recente data)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Feitelijke nauwkeurigheid garanderen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Complexe logische redeneringen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Rekenen zonder hulpmiddelen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Onderscheiden van waarheid en onwaarheid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Begrijpen van context die niet expliciet gegeven is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Omgaan met uitzonderlijke of zeer nieuwe situaties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B4878D7-8D10-F637-CB36-CCC5C4424F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0CE357-568F-44AC-8B15-3F9F3229FA4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9227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De Tandenborstel Jive - Orkest C'est Tout">
            <a:hlinkClick r:id="" action="ppaction://media"/>
            <a:extLst>
              <a:ext uri="{FF2B5EF4-FFF2-40B4-BE49-F238E27FC236}">
                <a16:creationId xmlns:a16="http://schemas.microsoft.com/office/drawing/2014/main" id="{25FEA743-A170-BED5-F768-9CA9D8FAC9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6717" y="8622464"/>
            <a:ext cx="487363" cy="487363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2888" b="-12888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" name="Freeform 3"/>
          <p:cNvSpPr/>
          <p:nvPr/>
        </p:nvSpPr>
        <p:spPr>
          <a:xfrm>
            <a:off x="5213730" y="1177173"/>
            <a:ext cx="7860539" cy="7932654"/>
          </a:xfrm>
          <a:custGeom>
            <a:avLst/>
            <a:gdLst/>
            <a:ahLst/>
            <a:cxnLst/>
            <a:rect l="l" t="t" r="r" b="b"/>
            <a:pathLst>
              <a:path w="7860539" h="7932654">
                <a:moveTo>
                  <a:pt x="0" y="0"/>
                </a:moveTo>
                <a:lnTo>
                  <a:pt x="7860538" y="0"/>
                </a:lnTo>
                <a:lnTo>
                  <a:pt x="7860538" y="7932654"/>
                </a:lnTo>
                <a:lnTo>
                  <a:pt x="0" y="79326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4" name="Group 4"/>
          <p:cNvGrpSpPr/>
          <p:nvPr/>
        </p:nvGrpSpPr>
        <p:grpSpPr>
          <a:xfrm>
            <a:off x="7309852" y="6202226"/>
            <a:ext cx="3668285" cy="988979"/>
            <a:chOff x="-1" y="-232848"/>
            <a:chExt cx="846190" cy="281310"/>
          </a:xfrm>
        </p:grpSpPr>
        <p:sp>
          <p:nvSpPr>
            <p:cNvPr id="5" name="Freeform 5"/>
            <p:cNvSpPr/>
            <p:nvPr/>
          </p:nvSpPr>
          <p:spPr>
            <a:xfrm>
              <a:off x="-1" y="-222898"/>
              <a:ext cx="846190" cy="252443"/>
            </a:xfrm>
            <a:custGeom>
              <a:avLst/>
              <a:gdLst/>
              <a:ahLst/>
              <a:cxnLst/>
              <a:rect l="l" t="t" r="r" b="b"/>
              <a:pathLst>
                <a:path w="846190" h="252443">
                  <a:moveTo>
                    <a:pt x="423095" y="0"/>
                  </a:moveTo>
                  <a:cubicBezTo>
                    <a:pt x="189426" y="0"/>
                    <a:pt x="0" y="56511"/>
                    <a:pt x="0" y="126221"/>
                  </a:cubicBezTo>
                  <a:cubicBezTo>
                    <a:pt x="0" y="195932"/>
                    <a:pt x="189426" y="252443"/>
                    <a:pt x="423095" y="252443"/>
                  </a:cubicBezTo>
                  <a:cubicBezTo>
                    <a:pt x="656764" y="252443"/>
                    <a:pt x="846190" y="195932"/>
                    <a:pt x="846190" y="126221"/>
                  </a:cubicBezTo>
                  <a:cubicBezTo>
                    <a:pt x="846190" y="56511"/>
                    <a:pt x="656764" y="0"/>
                    <a:pt x="423095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9329" y="-232848"/>
              <a:ext cx="687529" cy="2813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dirty="0">
                  <a:solidFill>
                    <a:srgbClr val="000000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START</a:t>
              </a:r>
            </a:p>
          </p:txBody>
        </p:sp>
      </p:grpSp>
      <p:sp>
        <p:nvSpPr>
          <p:cNvPr id="7" name="Freeform 7"/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" name="Freeform 8"/>
          <p:cNvSpPr/>
          <p:nvPr/>
        </p:nvSpPr>
        <p:spPr>
          <a:xfrm>
            <a:off x="436084" y="8456973"/>
            <a:ext cx="1588630" cy="1602653"/>
          </a:xfrm>
          <a:custGeom>
            <a:avLst/>
            <a:gdLst/>
            <a:ahLst/>
            <a:cxnLst/>
            <a:rect l="l" t="t" r="r" b="b"/>
            <a:pathLst>
              <a:path w="1588630" h="1602653">
                <a:moveTo>
                  <a:pt x="0" y="0"/>
                </a:moveTo>
                <a:lnTo>
                  <a:pt x="1588630" y="0"/>
                </a:lnTo>
                <a:lnTo>
                  <a:pt x="1588630" y="1602654"/>
                </a:lnTo>
                <a:lnTo>
                  <a:pt x="0" y="160265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" name="Freeform 9"/>
          <p:cNvSpPr/>
          <p:nvPr/>
        </p:nvSpPr>
        <p:spPr>
          <a:xfrm>
            <a:off x="2339673" y="8456973"/>
            <a:ext cx="442733" cy="1602653"/>
          </a:xfrm>
          <a:custGeom>
            <a:avLst/>
            <a:gdLst/>
            <a:ahLst/>
            <a:cxnLst/>
            <a:rect l="l" t="t" r="r" b="b"/>
            <a:pathLst>
              <a:path w="442733" h="1602653">
                <a:moveTo>
                  <a:pt x="0" y="0"/>
                </a:moveTo>
                <a:lnTo>
                  <a:pt x="442733" y="0"/>
                </a:lnTo>
                <a:lnTo>
                  <a:pt x="442733" y="1602654"/>
                </a:lnTo>
                <a:lnTo>
                  <a:pt x="0" y="160265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0" name="TextBox 10"/>
          <p:cNvSpPr txBox="1"/>
          <p:nvPr/>
        </p:nvSpPr>
        <p:spPr>
          <a:xfrm>
            <a:off x="1219582" y="2285510"/>
            <a:ext cx="15848824" cy="3709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12054" spc="168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TEAMGAME </a:t>
            </a:r>
          </a:p>
          <a:p>
            <a:pPr algn="ctr"/>
            <a:r>
              <a:rPr lang="en-US" sz="12054" spc="168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AI-GELETTERDHEID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9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AEC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A54D26-2DDC-2E63-5ED3-0F8C4F187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861B644B-3372-7E30-8FA8-126AC0DDB824}"/>
              </a:ext>
            </a:extLst>
          </p:cNvPr>
          <p:cNvGrpSpPr/>
          <p:nvPr/>
        </p:nvGrpSpPr>
        <p:grpSpPr>
          <a:xfrm>
            <a:off x="3424156" y="3390701"/>
            <a:ext cx="11439689" cy="3707147"/>
            <a:chOff x="0" y="0"/>
            <a:chExt cx="3012922" cy="97636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09375B2-27A9-9DAA-5C90-A254A92645BA}"/>
                </a:ext>
              </a:extLst>
            </p:cNvPr>
            <p:cNvSpPr/>
            <p:nvPr/>
          </p:nvSpPr>
          <p:spPr>
            <a:xfrm>
              <a:off x="0" y="0"/>
              <a:ext cx="3012922" cy="976368"/>
            </a:xfrm>
            <a:custGeom>
              <a:avLst/>
              <a:gdLst/>
              <a:ahLst/>
              <a:cxnLst/>
              <a:rect l="l" t="t" r="r" b="b"/>
              <a:pathLst>
                <a:path w="3012922" h="976368">
                  <a:moveTo>
                    <a:pt x="54141" y="0"/>
                  </a:moveTo>
                  <a:lnTo>
                    <a:pt x="2958781" y="0"/>
                  </a:lnTo>
                  <a:cubicBezTo>
                    <a:pt x="2973140" y="0"/>
                    <a:pt x="2986911" y="5704"/>
                    <a:pt x="2997065" y="15857"/>
                  </a:cubicBezTo>
                  <a:cubicBezTo>
                    <a:pt x="3007218" y="26011"/>
                    <a:pt x="3012922" y="39782"/>
                    <a:pt x="3012922" y="54141"/>
                  </a:cubicBezTo>
                  <a:lnTo>
                    <a:pt x="3012922" y="922227"/>
                  </a:lnTo>
                  <a:cubicBezTo>
                    <a:pt x="3012922" y="952128"/>
                    <a:pt x="2988682" y="976368"/>
                    <a:pt x="2958781" y="976368"/>
                  </a:cubicBezTo>
                  <a:lnTo>
                    <a:pt x="54141" y="976368"/>
                  </a:lnTo>
                  <a:cubicBezTo>
                    <a:pt x="24240" y="976368"/>
                    <a:pt x="0" y="952128"/>
                    <a:pt x="0" y="922227"/>
                  </a:cubicBezTo>
                  <a:lnTo>
                    <a:pt x="0" y="54141"/>
                  </a:lnTo>
                  <a:cubicBezTo>
                    <a:pt x="0" y="24240"/>
                    <a:pt x="24240" y="0"/>
                    <a:pt x="54141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4DBEA61F-81C8-CD53-F0A2-7AF3C64834FC}"/>
                </a:ext>
              </a:extLst>
            </p:cNvPr>
            <p:cNvSpPr txBox="1"/>
            <p:nvPr/>
          </p:nvSpPr>
          <p:spPr>
            <a:xfrm>
              <a:off x="0" y="-123825"/>
              <a:ext cx="3012922" cy="1100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60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CE4399AD-D497-FF7F-26F2-7347B4B8C3DA}"/>
              </a:ext>
            </a:extLst>
          </p:cNvPr>
          <p:cNvSpPr txBox="1"/>
          <p:nvPr/>
        </p:nvSpPr>
        <p:spPr>
          <a:xfrm>
            <a:off x="4788725" y="4794059"/>
            <a:ext cx="8710550" cy="686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Wat is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jouw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antwoord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?</a:t>
            </a: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CD5061A-94C2-F8CF-B595-51FF4B079F57}"/>
              </a:ext>
            </a:extLst>
          </p:cNvPr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8734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5F8B1-6685-5F3B-F7E3-9BF551C15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B37A4F-1BE1-504B-6710-CBCB63C286D9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2888" b="-1288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4D9B6EF-B158-144E-0F05-991CC05FB6F5}"/>
              </a:ext>
            </a:extLst>
          </p:cNvPr>
          <p:cNvGrpSpPr/>
          <p:nvPr/>
        </p:nvGrpSpPr>
        <p:grpSpPr>
          <a:xfrm>
            <a:off x="3424156" y="3390701"/>
            <a:ext cx="11439689" cy="3707147"/>
            <a:chOff x="0" y="0"/>
            <a:chExt cx="3012922" cy="97636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DEA648F-4381-5F94-981D-CDBCB7E53A39}"/>
                </a:ext>
              </a:extLst>
            </p:cNvPr>
            <p:cNvSpPr/>
            <p:nvPr/>
          </p:nvSpPr>
          <p:spPr>
            <a:xfrm>
              <a:off x="0" y="0"/>
              <a:ext cx="3012922" cy="976368"/>
            </a:xfrm>
            <a:custGeom>
              <a:avLst/>
              <a:gdLst/>
              <a:ahLst/>
              <a:cxnLst/>
              <a:rect l="l" t="t" r="r" b="b"/>
              <a:pathLst>
                <a:path w="3012922" h="976368">
                  <a:moveTo>
                    <a:pt x="54141" y="0"/>
                  </a:moveTo>
                  <a:lnTo>
                    <a:pt x="2958781" y="0"/>
                  </a:lnTo>
                  <a:cubicBezTo>
                    <a:pt x="2973140" y="0"/>
                    <a:pt x="2986911" y="5704"/>
                    <a:pt x="2997065" y="15857"/>
                  </a:cubicBezTo>
                  <a:cubicBezTo>
                    <a:pt x="3007218" y="26011"/>
                    <a:pt x="3012922" y="39782"/>
                    <a:pt x="3012922" y="54141"/>
                  </a:cubicBezTo>
                  <a:lnTo>
                    <a:pt x="3012922" y="922227"/>
                  </a:lnTo>
                  <a:cubicBezTo>
                    <a:pt x="3012922" y="952128"/>
                    <a:pt x="2988682" y="976368"/>
                    <a:pt x="2958781" y="976368"/>
                  </a:cubicBezTo>
                  <a:lnTo>
                    <a:pt x="54141" y="976368"/>
                  </a:lnTo>
                  <a:cubicBezTo>
                    <a:pt x="24240" y="976368"/>
                    <a:pt x="0" y="952128"/>
                    <a:pt x="0" y="922227"/>
                  </a:cubicBezTo>
                  <a:lnTo>
                    <a:pt x="0" y="54141"/>
                  </a:lnTo>
                  <a:cubicBezTo>
                    <a:pt x="0" y="24240"/>
                    <a:pt x="24240" y="0"/>
                    <a:pt x="54141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E986521-E426-AE6A-D149-9CF00C0D9366}"/>
                </a:ext>
              </a:extLst>
            </p:cNvPr>
            <p:cNvSpPr txBox="1"/>
            <p:nvPr/>
          </p:nvSpPr>
          <p:spPr>
            <a:xfrm>
              <a:off x="0" y="-123825"/>
              <a:ext cx="3012922" cy="1100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60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DCC26A3E-B50D-F25D-CE66-97173F95D59C}"/>
              </a:ext>
            </a:extLst>
          </p:cNvPr>
          <p:cNvGrpSpPr/>
          <p:nvPr/>
        </p:nvGrpSpPr>
        <p:grpSpPr>
          <a:xfrm>
            <a:off x="5906642" y="2781006"/>
            <a:ext cx="6474717" cy="1219496"/>
            <a:chOff x="0" y="-11289"/>
            <a:chExt cx="1493570" cy="28131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1C316AFA-B3CA-B704-CA93-45AB5D7B0358}"/>
                </a:ext>
              </a:extLst>
            </p:cNvPr>
            <p:cNvSpPr/>
            <p:nvPr/>
          </p:nvSpPr>
          <p:spPr>
            <a:xfrm>
              <a:off x="0" y="0"/>
              <a:ext cx="1493570" cy="252443"/>
            </a:xfrm>
            <a:custGeom>
              <a:avLst/>
              <a:gdLst/>
              <a:ahLst/>
              <a:cxnLst/>
              <a:rect l="l" t="t" r="r" b="b"/>
              <a:pathLst>
                <a:path w="1493570" h="252443">
                  <a:moveTo>
                    <a:pt x="746785" y="0"/>
                  </a:moveTo>
                  <a:cubicBezTo>
                    <a:pt x="334347" y="0"/>
                    <a:pt x="0" y="56511"/>
                    <a:pt x="0" y="126221"/>
                  </a:cubicBezTo>
                  <a:cubicBezTo>
                    <a:pt x="0" y="195932"/>
                    <a:pt x="334347" y="252443"/>
                    <a:pt x="746785" y="252443"/>
                  </a:cubicBezTo>
                  <a:cubicBezTo>
                    <a:pt x="1159223" y="252443"/>
                    <a:pt x="1493570" y="195932"/>
                    <a:pt x="1493570" y="126221"/>
                  </a:cubicBezTo>
                  <a:cubicBezTo>
                    <a:pt x="1493570" y="56511"/>
                    <a:pt x="1159223" y="0"/>
                    <a:pt x="746785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490CFC86-6F60-53A8-EC66-EA8DCEB21205}"/>
                </a:ext>
              </a:extLst>
            </p:cNvPr>
            <p:cNvSpPr txBox="1"/>
            <p:nvPr/>
          </p:nvSpPr>
          <p:spPr>
            <a:xfrm>
              <a:off x="140022" y="-11289"/>
              <a:ext cx="1213525" cy="2813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41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999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RAAD HET ANTWOORD</a:t>
              </a:r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EDC4E0F3-5B28-0B16-3F2F-20F56562114D}"/>
              </a:ext>
            </a:extLst>
          </p:cNvPr>
          <p:cNvSpPr txBox="1"/>
          <p:nvPr/>
        </p:nvSpPr>
        <p:spPr>
          <a:xfrm>
            <a:off x="4957217" y="4441634"/>
            <a:ext cx="8373566" cy="1455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Welke 4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onderdelen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zitten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er in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een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goede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prompt?</a:t>
            </a: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629407F-E73B-1287-2300-C3C72BB4B0E7}"/>
              </a:ext>
            </a:extLst>
          </p:cNvPr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2817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AEC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8C9575-4D16-3C8A-AC48-454C9EE4D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8E5CB031-91A1-CFB4-6034-A71C157A16ED}"/>
              </a:ext>
            </a:extLst>
          </p:cNvPr>
          <p:cNvGrpSpPr/>
          <p:nvPr/>
        </p:nvGrpSpPr>
        <p:grpSpPr>
          <a:xfrm>
            <a:off x="3424156" y="3390701"/>
            <a:ext cx="11439689" cy="3707147"/>
            <a:chOff x="0" y="0"/>
            <a:chExt cx="3012922" cy="97636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C508E55-A070-689F-9220-789975F9A41D}"/>
                </a:ext>
              </a:extLst>
            </p:cNvPr>
            <p:cNvSpPr/>
            <p:nvPr/>
          </p:nvSpPr>
          <p:spPr>
            <a:xfrm>
              <a:off x="0" y="0"/>
              <a:ext cx="3012922" cy="976368"/>
            </a:xfrm>
            <a:custGeom>
              <a:avLst/>
              <a:gdLst/>
              <a:ahLst/>
              <a:cxnLst/>
              <a:rect l="l" t="t" r="r" b="b"/>
              <a:pathLst>
                <a:path w="3012922" h="976368">
                  <a:moveTo>
                    <a:pt x="54141" y="0"/>
                  </a:moveTo>
                  <a:lnTo>
                    <a:pt x="2958781" y="0"/>
                  </a:lnTo>
                  <a:cubicBezTo>
                    <a:pt x="2973140" y="0"/>
                    <a:pt x="2986911" y="5704"/>
                    <a:pt x="2997065" y="15857"/>
                  </a:cubicBezTo>
                  <a:cubicBezTo>
                    <a:pt x="3007218" y="26011"/>
                    <a:pt x="3012922" y="39782"/>
                    <a:pt x="3012922" y="54141"/>
                  </a:cubicBezTo>
                  <a:lnTo>
                    <a:pt x="3012922" y="922227"/>
                  </a:lnTo>
                  <a:cubicBezTo>
                    <a:pt x="3012922" y="952128"/>
                    <a:pt x="2988682" y="976368"/>
                    <a:pt x="2958781" y="976368"/>
                  </a:cubicBezTo>
                  <a:lnTo>
                    <a:pt x="54141" y="976368"/>
                  </a:lnTo>
                  <a:cubicBezTo>
                    <a:pt x="24240" y="976368"/>
                    <a:pt x="0" y="952128"/>
                    <a:pt x="0" y="922227"/>
                  </a:cubicBezTo>
                  <a:lnTo>
                    <a:pt x="0" y="54141"/>
                  </a:lnTo>
                  <a:cubicBezTo>
                    <a:pt x="0" y="24240"/>
                    <a:pt x="24240" y="0"/>
                    <a:pt x="54141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8A8C541-DA04-FBCC-1396-302CCDB8E082}"/>
                </a:ext>
              </a:extLst>
            </p:cNvPr>
            <p:cNvSpPr txBox="1"/>
            <p:nvPr/>
          </p:nvSpPr>
          <p:spPr>
            <a:xfrm>
              <a:off x="0" y="-123825"/>
              <a:ext cx="3012922" cy="1100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60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351FC5E2-AA9F-277B-AC79-BED2EE3DBAC2}"/>
              </a:ext>
            </a:extLst>
          </p:cNvPr>
          <p:cNvSpPr txBox="1"/>
          <p:nvPr/>
        </p:nvSpPr>
        <p:spPr>
          <a:xfrm>
            <a:off x="4788725" y="4794059"/>
            <a:ext cx="8710550" cy="686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Wat is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jouw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antwoord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?</a:t>
            </a: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1DDC0C98-6823-7BA8-583D-FFFFA0A32A8F}"/>
              </a:ext>
            </a:extLst>
          </p:cNvPr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5744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AEC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78172E-CA00-CC59-D665-91632CE5E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0">
            <a:extLst>
              <a:ext uri="{FF2B5EF4-FFF2-40B4-BE49-F238E27FC236}">
                <a16:creationId xmlns:a16="http://schemas.microsoft.com/office/drawing/2014/main" id="{00A8BBEB-734A-934A-E731-409D8600C9EC}"/>
              </a:ext>
            </a:extLst>
          </p:cNvPr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2451FF6C-3133-EE6B-22B2-91899EE369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2985" y="1409700"/>
            <a:ext cx="18513970" cy="677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501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63681-4756-0284-123E-F9F50B74E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316A6F2-D377-D63E-E187-AABB1225F165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2888" b="-1288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D50928A-7E24-C4F1-A928-D36CBCA995A9}"/>
              </a:ext>
            </a:extLst>
          </p:cNvPr>
          <p:cNvGrpSpPr/>
          <p:nvPr/>
        </p:nvGrpSpPr>
        <p:grpSpPr>
          <a:xfrm>
            <a:off x="3424156" y="3390701"/>
            <a:ext cx="11439689" cy="3707147"/>
            <a:chOff x="0" y="0"/>
            <a:chExt cx="3012922" cy="97636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6BA6537-B1F1-3DC1-438F-890B6FC87C50}"/>
                </a:ext>
              </a:extLst>
            </p:cNvPr>
            <p:cNvSpPr/>
            <p:nvPr/>
          </p:nvSpPr>
          <p:spPr>
            <a:xfrm>
              <a:off x="0" y="0"/>
              <a:ext cx="3012922" cy="976368"/>
            </a:xfrm>
            <a:custGeom>
              <a:avLst/>
              <a:gdLst/>
              <a:ahLst/>
              <a:cxnLst/>
              <a:rect l="l" t="t" r="r" b="b"/>
              <a:pathLst>
                <a:path w="3012922" h="976368">
                  <a:moveTo>
                    <a:pt x="54141" y="0"/>
                  </a:moveTo>
                  <a:lnTo>
                    <a:pt x="2958781" y="0"/>
                  </a:lnTo>
                  <a:cubicBezTo>
                    <a:pt x="2973140" y="0"/>
                    <a:pt x="2986911" y="5704"/>
                    <a:pt x="2997065" y="15857"/>
                  </a:cubicBezTo>
                  <a:cubicBezTo>
                    <a:pt x="3007218" y="26011"/>
                    <a:pt x="3012922" y="39782"/>
                    <a:pt x="3012922" y="54141"/>
                  </a:cubicBezTo>
                  <a:lnTo>
                    <a:pt x="3012922" y="922227"/>
                  </a:lnTo>
                  <a:cubicBezTo>
                    <a:pt x="3012922" y="952128"/>
                    <a:pt x="2988682" y="976368"/>
                    <a:pt x="2958781" y="976368"/>
                  </a:cubicBezTo>
                  <a:lnTo>
                    <a:pt x="54141" y="976368"/>
                  </a:lnTo>
                  <a:cubicBezTo>
                    <a:pt x="24240" y="976368"/>
                    <a:pt x="0" y="952128"/>
                    <a:pt x="0" y="922227"/>
                  </a:cubicBezTo>
                  <a:lnTo>
                    <a:pt x="0" y="54141"/>
                  </a:lnTo>
                  <a:cubicBezTo>
                    <a:pt x="0" y="24240"/>
                    <a:pt x="24240" y="0"/>
                    <a:pt x="54141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2CA21B8-DCE5-5289-C9DF-D332A97B1A12}"/>
                </a:ext>
              </a:extLst>
            </p:cNvPr>
            <p:cNvSpPr txBox="1"/>
            <p:nvPr/>
          </p:nvSpPr>
          <p:spPr>
            <a:xfrm>
              <a:off x="0" y="-123825"/>
              <a:ext cx="3012922" cy="1100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60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92796F4B-590F-BBE1-43E1-02B742441877}"/>
              </a:ext>
            </a:extLst>
          </p:cNvPr>
          <p:cNvGrpSpPr/>
          <p:nvPr/>
        </p:nvGrpSpPr>
        <p:grpSpPr>
          <a:xfrm>
            <a:off x="5906642" y="2781006"/>
            <a:ext cx="6474717" cy="1219496"/>
            <a:chOff x="0" y="-11289"/>
            <a:chExt cx="1493570" cy="28131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D5FF2F8-C85D-3873-DEF3-7A330FBDFEDB}"/>
                </a:ext>
              </a:extLst>
            </p:cNvPr>
            <p:cNvSpPr/>
            <p:nvPr/>
          </p:nvSpPr>
          <p:spPr>
            <a:xfrm>
              <a:off x="0" y="0"/>
              <a:ext cx="1493570" cy="252443"/>
            </a:xfrm>
            <a:custGeom>
              <a:avLst/>
              <a:gdLst/>
              <a:ahLst/>
              <a:cxnLst/>
              <a:rect l="l" t="t" r="r" b="b"/>
              <a:pathLst>
                <a:path w="1493570" h="252443">
                  <a:moveTo>
                    <a:pt x="746785" y="0"/>
                  </a:moveTo>
                  <a:cubicBezTo>
                    <a:pt x="334347" y="0"/>
                    <a:pt x="0" y="56511"/>
                    <a:pt x="0" y="126221"/>
                  </a:cubicBezTo>
                  <a:cubicBezTo>
                    <a:pt x="0" y="195932"/>
                    <a:pt x="334347" y="252443"/>
                    <a:pt x="746785" y="252443"/>
                  </a:cubicBezTo>
                  <a:cubicBezTo>
                    <a:pt x="1159223" y="252443"/>
                    <a:pt x="1493570" y="195932"/>
                    <a:pt x="1493570" y="126221"/>
                  </a:cubicBezTo>
                  <a:cubicBezTo>
                    <a:pt x="1493570" y="56511"/>
                    <a:pt x="1159223" y="0"/>
                    <a:pt x="746785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2B78ABAA-7679-71FB-ECA2-089CD8D0F576}"/>
                </a:ext>
              </a:extLst>
            </p:cNvPr>
            <p:cNvSpPr txBox="1"/>
            <p:nvPr/>
          </p:nvSpPr>
          <p:spPr>
            <a:xfrm>
              <a:off x="140022" y="-11289"/>
              <a:ext cx="1213525" cy="2813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41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999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RAAD HET ANTWOORD</a:t>
              </a:r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1CB03158-BFEA-B04E-7FE2-B29E6F492AA8}"/>
              </a:ext>
            </a:extLst>
          </p:cNvPr>
          <p:cNvSpPr txBox="1"/>
          <p:nvPr/>
        </p:nvSpPr>
        <p:spPr>
          <a:xfrm>
            <a:off x="4957217" y="4441634"/>
            <a:ext cx="8373566" cy="2225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Wat is het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voordeel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van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een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AI-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applicatie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als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Ask Aletta ten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opzichte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van ChatGPT?</a:t>
            </a: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04CF36B-6752-DF35-0397-E2B371567BC6}"/>
              </a:ext>
            </a:extLst>
          </p:cNvPr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178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AEC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82AC2E-DBB8-6D2A-99B5-61640E946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5B6D731C-CC9D-071A-9315-47F8C7A02352}"/>
              </a:ext>
            </a:extLst>
          </p:cNvPr>
          <p:cNvGrpSpPr/>
          <p:nvPr/>
        </p:nvGrpSpPr>
        <p:grpSpPr>
          <a:xfrm>
            <a:off x="3424156" y="3390701"/>
            <a:ext cx="11439689" cy="3707147"/>
            <a:chOff x="0" y="0"/>
            <a:chExt cx="3012922" cy="97636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0119D25-75B9-F1D0-035B-EBED2489AAEE}"/>
                </a:ext>
              </a:extLst>
            </p:cNvPr>
            <p:cNvSpPr/>
            <p:nvPr/>
          </p:nvSpPr>
          <p:spPr>
            <a:xfrm>
              <a:off x="0" y="0"/>
              <a:ext cx="3012922" cy="976368"/>
            </a:xfrm>
            <a:custGeom>
              <a:avLst/>
              <a:gdLst/>
              <a:ahLst/>
              <a:cxnLst/>
              <a:rect l="l" t="t" r="r" b="b"/>
              <a:pathLst>
                <a:path w="3012922" h="976368">
                  <a:moveTo>
                    <a:pt x="54141" y="0"/>
                  </a:moveTo>
                  <a:lnTo>
                    <a:pt x="2958781" y="0"/>
                  </a:lnTo>
                  <a:cubicBezTo>
                    <a:pt x="2973140" y="0"/>
                    <a:pt x="2986911" y="5704"/>
                    <a:pt x="2997065" y="15857"/>
                  </a:cubicBezTo>
                  <a:cubicBezTo>
                    <a:pt x="3007218" y="26011"/>
                    <a:pt x="3012922" y="39782"/>
                    <a:pt x="3012922" y="54141"/>
                  </a:cubicBezTo>
                  <a:lnTo>
                    <a:pt x="3012922" y="922227"/>
                  </a:lnTo>
                  <a:cubicBezTo>
                    <a:pt x="3012922" y="952128"/>
                    <a:pt x="2988682" y="976368"/>
                    <a:pt x="2958781" y="976368"/>
                  </a:cubicBezTo>
                  <a:lnTo>
                    <a:pt x="54141" y="976368"/>
                  </a:lnTo>
                  <a:cubicBezTo>
                    <a:pt x="24240" y="976368"/>
                    <a:pt x="0" y="952128"/>
                    <a:pt x="0" y="922227"/>
                  </a:cubicBezTo>
                  <a:lnTo>
                    <a:pt x="0" y="54141"/>
                  </a:lnTo>
                  <a:cubicBezTo>
                    <a:pt x="0" y="24240"/>
                    <a:pt x="24240" y="0"/>
                    <a:pt x="54141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8651673-79DC-227F-5983-A13695C9866B}"/>
                </a:ext>
              </a:extLst>
            </p:cNvPr>
            <p:cNvSpPr txBox="1"/>
            <p:nvPr/>
          </p:nvSpPr>
          <p:spPr>
            <a:xfrm>
              <a:off x="0" y="-123825"/>
              <a:ext cx="3012922" cy="1100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60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76BB4C5A-C7FC-169F-E6F3-01C93BB90C5D}"/>
              </a:ext>
            </a:extLst>
          </p:cNvPr>
          <p:cNvSpPr txBox="1"/>
          <p:nvPr/>
        </p:nvSpPr>
        <p:spPr>
          <a:xfrm>
            <a:off x="4788725" y="4794059"/>
            <a:ext cx="8710550" cy="686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Wat is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jouw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antwoord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?</a:t>
            </a: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AD62528-BE60-7ABF-9CF5-EA74A2991BCE}"/>
              </a:ext>
            </a:extLst>
          </p:cNvPr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683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3B925-0630-38BF-A2CD-D3095D762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152202C-673C-5BD9-62F1-425AD8895111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2888" b="-1288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A9D2AE7D-738B-DA6D-0899-A4C1B6A49A7D}"/>
              </a:ext>
            </a:extLst>
          </p:cNvPr>
          <p:cNvGrpSpPr/>
          <p:nvPr/>
        </p:nvGrpSpPr>
        <p:grpSpPr>
          <a:xfrm>
            <a:off x="3424156" y="2353376"/>
            <a:ext cx="11439689" cy="3191439"/>
            <a:chOff x="0" y="0"/>
            <a:chExt cx="3012922" cy="84054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CFD83FE-B837-2518-9E14-A64FFD8F5099}"/>
                </a:ext>
              </a:extLst>
            </p:cNvPr>
            <p:cNvSpPr/>
            <p:nvPr/>
          </p:nvSpPr>
          <p:spPr>
            <a:xfrm>
              <a:off x="0" y="0"/>
              <a:ext cx="3012922" cy="840544"/>
            </a:xfrm>
            <a:custGeom>
              <a:avLst/>
              <a:gdLst/>
              <a:ahLst/>
              <a:cxnLst/>
              <a:rect l="l" t="t" r="r" b="b"/>
              <a:pathLst>
                <a:path w="3012922" h="840544">
                  <a:moveTo>
                    <a:pt x="54141" y="0"/>
                  </a:moveTo>
                  <a:lnTo>
                    <a:pt x="2958781" y="0"/>
                  </a:lnTo>
                  <a:cubicBezTo>
                    <a:pt x="2973140" y="0"/>
                    <a:pt x="2986911" y="5704"/>
                    <a:pt x="2997065" y="15857"/>
                  </a:cubicBezTo>
                  <a:cubicBezTo>
                    <a:pt x="3007218" y="26011"/>
                    <a:pt x="3012922" y="39782"/>
                    <a:pt x="3012922" y="54141"/>
                  </a:cubicBezTo>
                  <a:lnTo>
                    <a:pt x="3012922" y="786403"/>
                  </a:lnTo>
                  <a:cubicBezTo>
                    <a:pt x="3012922" y="816304"/>
                    <a:pt x="2988682" y="840544"/>
                    <a:pt x="2958781" y="840544"/>
                  </a:cubicBezTo>
                  <a:lnTo>
                    <a:pt x="54141" y="840544"/>
                  </a:lnTo>
                  <a:cubicBezTo>
                    <a:pt x="24240" y="840544"/>
                    <a:pt x="0" y="816304"/>
                    <a:pt x="0" y="786403"/>
                  </a:cubicBezTo>
                  <a:lnTo>
                    <a:pt x="0" y="54141"/>
                  </a:lnTo>
                  <a:cubicBezTo>
                    <a:pt x="0" y="24240"/>
                    <a:pt x="24240" y="0"/>
                    <a:pt x="54141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B6FF14E-D8F3-0E88-CFA4-41BB91B5C88F}"/>
                </a:ext>
              </a:extLst>
            </p:cNvPr>
            <p:cNvSpPr txBox="1"/>
            <p:nvPr/>
          </p:nvSpPr>
          <p:spPr>
            <a:xfrm>
              <a:off x="0" y="-123825"/>
              <a:ext cx="3012922" cy="9643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60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8FB5A3BF-659F-510C-D34F-2369FA1B0441}"/>
              </a:ext>
            </a:extLst>
          </p:cNvPr>
          <p:cNvGrpSpPr/>
          <p:nvPr/>
        </p:nvGrpSpPr>
        <p:grpSpPr>
          <a:xfrm>
            <a:off x="5906642" y="1714204"/>
            <a:ext cx="6474717" cy="1219496"/>
            <a:chOff x="0" y="-21221"/>
            <a:chExt cx="1493570" cy="28131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F5855E57-F97B-918D-C3F9-D09790DC1FF7}"/>
                </a:ext>
              </a:extLst>
            </p:cNvPr>
            <p:cNvSpPr/>
            <p:nvPr/>
          </p:nvSpPr>
          <p:spPr>
            <a:xfrm>
              <a:off x="0" y="0"/>
              <a:ext cx="1493570" cy="252443"/>
            </a:xfrm>
            <a:custGeom>
              <a:avLst/>
              <a:gdLst/>
              <a:ahLst/>
              <a:cxnLst/>
              <a:rect l="l" t="t" r="r" b="b"/>
              <a:pathLst>
                <a:path w="1493570" h="252443">
                  <a:moveTo>
                    <a:pt x="746785" y="0"/>
                  </a:moveTo>
                  <a:cubicBezTo>
                    <a:pt x="334347" y="0"/>
                    <a:pt x="0" y="56511"/>
                    <a:pt x="0" y="126221"/>
                  </a:cubicBezTo>
                  <a:cubicBezTo>
                    <a:pt x="0" y="195932"/>
                    <a:pt x="334347" y="252443"/>
                    <a:pt x="746785" y="252443"/>
                  </a:cubicBezTo>
                  <a:cubicBezTo>
                    <a:pt x="1159223" y="252443"/>
                    <a:pt x="1493570" y="195932"/>
                    <a:pt x="1493570" y="126221"/>
                  </a:cubicBezTo>
                  <a:cubicBezTo>
                    <a:pt x="1493570" y="56511"/>
                    <a:pt x="1159223" y="0"/>
                    <a:pt x="746785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33269E38-75A5-9979-B7A5-E2DD391B96AC}"/>
                </a:ext>
              </a:extLst>
            </p:cNvPr>
            <p:cNvSpPr txBox="1"/>
            <p:nvPr/>
          </p:nvSpPr>
          <p:spPr>
            <a:xfrm>
              <a:off x="140022" y="-21221"/>
              <a:ext cx="1213525" cy="2813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41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999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MULTIPLE GOK</a:t>
              </a: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4C02F196-7369-F258-4C51-DA1ED1C44779}"/>
              </a:ext>
            </a:extLst>
          </p:cNvPr>
          <p:cNvGrpSpPr/>
          <p:nvPr/>
        </p:nvGrpSpPr>
        <p:grpSpPr>
          <a:xfrm>
            <a:off x="3429000" y="5800580"/>
            <a:ext cx="5719844" cy="1282841"/>
            <a:chOff x="0" y="0"/>
            <a:chExt cx="1506461" cy="33786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1D8549CB-BD4F-2335-D200-D479EB57C400}"/>
                </a:ext>
              </a:extLst>
            </p:cNvPr>
            <p:cNvSpPr/>
            <p:nvPr/>
          </p:nvSpPr>
          <p:spPr>
            <a:xfrm>
              <a:off x="0" y="0"/>
              <a:ext cx="1506461" cy="337868"/>
            </a:xfrm>
            <a:custGeom>
              <a:avLst/>
              <a:gdLst/>
              <a:ahLst/>
              <a:cxnLst/>
              <a:rect l="l" t="t" r="r" b="b"/>
              <a:pathLst>
                <a:path w="1506461" h="337868">
                  <a:moveTo>
                    <a:pt x="71737" y="0"/>
                  </a:moveTo>
                  <a:lnTo>
                    <a:pt x="1434725" y="0"/>
                  </a:lnTo>
                  <a:cubicBezTo>
                    <a:pt x="1453750" y="0"/>
                    <a:pt x="1471997" y="7558"/>
                    <a:pt x="1485450" y="21011"/>
                  </a:cubicBezTo>
                  <a:cubicBezTo>
                    <a:pt x="1498903" y="34464"/>
                    <a:pt x="1506461" y="52711"/>
                    <a:pt x="1506461" y="71737"/>
                  </a:cubicBezTo>
                  <a:lnTo>
                    <a:pt x="1506461" y="266131"/>
                  </a:lnTo>
                  <a:cubicBezTo>
                    <a:pt x="1506461" y="305750"/>
                    <a:pt x="1474344" y="337868"/>
                    <a:pt x="1434725" y="337868"/>
                  </a:cubicBezTo>
                  <a:lnTo>
                    <a:pt x="71737" y="337868"/>
                  </a:lnTo>
                  <a:cubicBezTo>
                    <a:pt x="32118" y="337868"/>
                    <a:pt x="0" y="305750"/>
                    <a:pt x="0" y="266131"/>
                  </a:cubicBezTo>
                  <a:lnTo>
                    <a:pt x="0" y="71737"/>
                  </a:lnTo>
                  <a:cubicBezTo>
                    <a:pt x="0" y="32118"/>
                    <a:pt x="32118" y="0"/>
                    <a:pt x="71737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D8093315-8B26-FED9-E707-0F94E6088579}"/>
                </a:ext>
              </a:extLst>
            </p:cNvPr>
            <p:cNvSpPr txBox="1"/>
            <p:nvPr/>
          </p:nvSpPr>
          <p:spPr>
            <a:xfrm>
              <a:off x="0" y="-85725"/>
              <a:ext cx="1506461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lvl="0">
                <a:lnSpc>
                  <a:spcPts val="4480"/>
                </a:lnSpc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A. </a:t>
              </a:r>
              <a:r>
                <a:rPr lang="nl-NL" sz="2400" dirty="0">
                  <a:solidFill>
                    <a:srgbClr val="FFFFFF"/>
                  </a:solidFill>
                  <a:latin typeface="ITC Motter Corpus Condensed"/>
                </a:rPr>
                <a:t>Wanneer AI informatie verzint die niet klopt, maar wel geloofwaardig lijkt</a:t>
              </a:r>
              <a:endParaRPr lang="en-US" sz="2400" dirty="0">
                <a:solidFill>
                  <a:srgbClr val="FFFFFF"/>
                </a:solidFill>
                <a:latin typeface="ITC Motter Corpus Condensed"/>
                <a:sym typeface="ITC Motter Corpus Condensed"/>
              </a:endParaRP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E76A3A1C-D114-29F5-81FB-5D93B43C4FC0}"/>
              </a:ext>
            </a:extLst>
          </p:cNvPr>
          <p:cNvGrpSpPr/>
          <p:nvPr/>
        </p:nvGrpSpPr>
        <p:grpSpPr>
          <a:xfrm>
            <a:off x="9336782" y="5800580"/>
            <a:ext cx="5531907" cy="1282841"/>
            <a:chOff x="0" y="0"/>
            <a:chExt cx="1456963" cy="337868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1B1539C5-268D-6BFE-1DA4-4EEBBD548BDB}"/>
                </a:ext>
              </a:extLst>
            </p:cNvPr>
            <p:cNvSpPr/>
            <p:nvPr/>
          </p:nvSpPr>
          <p:spPr>
            <a:xfrm>
              <a:off x="0" y="0"/>
              <a:ext cx="1456963" cy="337868"/>
            </a:xfrm>
            <a:custGeom>
              <a:avLst/>
              <a:gdLst/>
              <a:ahLst/>
              <a:cxnLst/>
              <a:rect l="l" t="t" r="r" b="b"/>
              <a:pathLst>
                <a:path w="1456963" h="337868">
                  <a:moveTo>
                    <a:pt x="74174" y="0"/>
                  </a:moveTo>
                  <a:lnTo>
                    <a:pt x="1382789" y="0"/>
                  </a:lnTo>
                  <a:cubicBezTo>
                    <a:pt x="1423754" y="0"/>
                    <a:pt x="1456963" y="33209"/>
                    <a:pt x="1456963" y="74174"/>
                  </a:cubicBezTo>
                  <a:lnTo>
                    <a:pt x="1456963" y="263694"/>
                  </a:lnTo>
                  <a:cubicBezTo>
                    <a:pt x="1456963" y="283366"/>
                    <a:pt x="1449148" y="302232"/>
                    <a:pt x="1435238" y="316143"/>
                  </a:cubicBezTo>
                  <a:cubicBezTo>
                    <a:pt x="1421328" y="330053"/>
                    <a:pt x="1402461" y="337868"/>
                    <a:pt x="1382789" y="337868"/>
                  </a:cubicBezTo>
                  <a:lnTo>
                    <a:pt x="74174" y="337868"/>
                  </a:lnTo>
                  <a:cubicBezTo>
                    <a:pt x="33209" y="337868"/>
                    <a:pt x="0" y="304659"/>
                    <a:pt x="0" y="263694"/>
                  </a:cubicBezTo>
                  <a:lnTo>
                    <a:pt x="0" y="74174"/>
                  </a:lnTo>
                  <a:cubicBezTo>
                    <a:pt x="0" y="33209"/>
                    <a:pt x="33209" y="0"/>
                    <a:pt x="74174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A85C0F5A-0907-45A4-6690-D9C412A0E2E2}"/>
                </a:ext>
              </a:extLst>
            </p:cNvPr>
            <p:cNvSpPr txBox="1"/>
            <p:nvPr/>
          </p:nvSpPr>
          <p:spPr>
            <a:xfrm>
              <a:off x="0" y="-85725"/>
              <a:ext cx="1456963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lvl="0">
                <a:lnSpc>
                  <a:spcPts val="4480"/>
                </a:lnSpc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B. </a:t>
              </a:r>
              <a:r>
                <a:rPr lang="nl-NL" sz="2400" dirty="0">
                  <a:solidFill>
                    <a:srgbClr val="FFFFFF"/>
                  </a:solidFill>
                  <a:latin typeface="ITC Motter Corpus Condensed"/>
                </a:rPr>
                <a:t>Wanneer</a:t>
              </a:r>
              <a:r>
                <a:rPr lang="nl-NL" sz="2400" dirty="0"/>
                <a:t> </a:t>
              </a:r>
              <a:r>
                <a:rPr lang="nl-NL" sz="2400" dirty="0">
                  <a:solidFill>
                    <a:srgbClr val="FFFFFF"/>
                  </a:solidFill>
                  <a:latin typeface="ITC Motter Corpus Condensed"/>
                </a:rPr>
                <a:t>AI een storing heeft en uitvalt</a:t>
              </a:r>
              <a:endParaRPr lang="en-US" sz="2400" dirty="0">
                <a:solidFill>
                  <a:srgbClr val="FFFFFF"/>
                </a:solidFill>
                <a:latin typeface="ITC Motter Corpus Condensed"/>
                <a:sym typeface="ITC Motter Corpus Condensed"/>
              </a:endParaRPr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F47D8003-1595-8939-88F0-FE0F4FB29D12}"/>
              </a:ext>
            </a:extLst>
          </p:cNvPr>
          <p:cNvGrpSpPr/>
          <p:nvPr/>
        </p:nvGrpSpPr>
        <p:grpSpPr>
          <a:xfrm>
            <a:off x="3429000" y="6964172"/>
            <a:ext cx="5719844" cy="1608328"/>
            <a:chOff x="0" y="-61574"/>
            <a:chExt cx="1506461" cy="423593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59A4C926-0879-8E1D-D1C4-8316AC1475D4}"/>
                </a:ext>
              </a:extLst>
            </p:cNvPr>
            <p:cNvSpPr/>
            <p:nvPr/>
          </p:nvSpPr>
          <p:spPr>
            <a:xfrm>
              <a:off x="0" y="0"/>
              <a:ext cx="1506461" cy="337868"/>
            </a:xfrm>
            <a:custGeom>
              <a:avLst/>
              <a:gdLst/>
              <a:ahLst/>
              <a:cxnLst/>
              <a:rect l="l" t="t" r="r" b="b"/>
              <a:pathLst>
                <a:path w="1506461" h="337868">
                  <a:moveTo>
                    <a:pt x="71737" y="0"/>
                  </a:moveTo>
                  <a:lnTo>
                    <a:pt x="1434725" y="0"/>
                  </a:lnTo>
                  <a:cubicBezTo>
                    <a:pt x="1453750" y="0"/>
                    <a:pt x="1471997" y="7558"/>
                    <a:pt x="1485450" y="21011"/>
                  </a:cubicBezTo>
                  <a:cubicBezTo>
                    <a:pt x="1498903" y="34464"/>
                    <a:pt x="1506461" y="52711"/>
                    <a:pt x="1506461" y="71737"/>
                  </a:cubicBezTo>
                  <a:lnTo>
                    <a:pt x="1506461" y="266131"/>
                  </a:lnTo>
                  <a:cubicBezTo>
                    <a:pt x="1506461" y="305750"/>
                    <a:pt x="1474344" y="337868"/>
                    <a:pt x="1434725" y="337868"/>
                  </a:cubicBezTo>
                  <a:lnTo>
                    <a:pt x="71737" y="337868"/>
                  </a:lnTo>
                  <a:cubicBezTo>
                    <a:pt x="32118" y="337868"/>
                    <a:pt x="0" y="305750"/>
                    <a:pt x="0" y="266131"/>
                  </a:cubicBezTo>
                  <a:lnTo>
                    <a:pt x="0" y="71737"/>
                  </a:lnTo>
                  <a:cubicBezTo>
                    <a:pt x="0" y="32118"/>
                    <a:pt x="32118" y="0"/>
                    <a:pt x="71737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EBB357F0-B4C8-63D8-C5D0-E1B5A7A95F53}"/>
                </a:ext>
              </a:extLst>
            </p:cNvPr>
            <p:cNvSpPr txBox="1"/>
            <p:nvPr/>
          </p:nvSpPr>
          <p:spPr>
            <a:xfrm>
              <a:off x="0" y="-61574"/>
              <a:ext cx="1506461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lvl="0">
                <a:lnSpc>
                  <a:spcPts val="4480"/>
                </a:lnSpc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C. </a:t>
              </a:r>
              <a:r>
                <a:rPr lang="nl-NL" sz="2400" dirty="0">
                  <a:solidFill>
                    <a:srgbClr val="FFFFFF"/>
                  </a:solidFill>
                  <a:latin typeface="ITC Motter Corpus Condensed"/>
                </a:rPr>
                <a:t>Wanneer AI te snel reageert en geen bronvermelding geeft</a:t>
              </a:r>
              <a:endParaRPr lang="en-US" sz="2400" dirty="0">
                <a:solidFill>
                  <a:srgbClr val="FFFFFF"/>
                </a:solidFill>
                <a:latin typeface="ITC Motter Corpus Condensed"/>
                <a:sym typeface="ITC Motter Corpus Condensed"/>
              </a:endParaRP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1832A772-0380-B674-A64D-B47E89898332}"/>
              </a:ext>
            </a:extLst>
          </p:cNvPr>
          <p:cNvGrpSpPr/>
          <p:nvPr/>
        </p:nvGrpSpPr>
        <p:grpSpPr>
          <a:xfrm>
            <a:off x="9349322" y="7289659"/>
            <a:ext cx="5531907" cy="1282841"/>
            <a:chOff x="0" y="0"/>
            <a:chExt cx="1456963" cy="337868"/>
          </a:xfrm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7222FF28-ABB1-C717-B4F7-31C243FF73FB}"/>
                </a:ext>
              </a:extLst>
            </p:cNvPr>
            <p:cNvSpPr/>
            <p:nvPr/>
          </p:nvSpPr>
          <p:spPr>
            <a:xfrm>
              <a:off x="0" y="0"/>
              <a:ext cx="1456963" cy="337868"/>
            </a:xfrm>
            <a:custGeom>
              <a:avLst/>
              <a:gdLst/>
              <a:ahLst/>
              <a:cxnLst/>
              <a:rect l="l" t="t" r="r" b="b"/>
              <a:pathLst>
                <a:path w="1456963" h="337868">
                  <a:moveTo>
                    <a:pt x="74174" y="0"/>
                  </a:moveTo>
                  <a:lnTo>
                    <a:pt x="1382789" y="0"/>
                  </a:lnTo>
                  <a:cubicBezTo>
                    <a:pt x="1423754" y="0"/>
                    <a:pt x="1456963" y="33209"/>
                    <a:pt x="1456963" y="74174"/>
                  </a:cubicBezTo>
                  <a:lnTo>
                    <a:pt x="1456963" y="263694"/>
                  </a:lnTo>
                  <a:cubicBezTo>
                    <a:pt x="1456963" y="283366"/>
                    <a:pt x="1449148" y="302232"/>
                    <a:pt x="1435238" y="316143"/>
                  </a:cubicBezTo>
                  <a:cubicBezTo>
                    <a:pt x="1421328" y="330053"/>
                    <a:pt x="1402461" y="337868"/>
                    <a:pt x="1382789" y="337868"/>
                  </a:cubicBezTo>
                  <a:lnTo>
                    <a:pt x="74174" y="337868"/>
                  </a:lnTo>
                  <a:cubicBezTo>
                    <a:pt x="33209" y="337868"/>
                    <a:pt x="0" y="304659"/>
                    <a:pt x="0" y="263694"/>
                  </a:cubicBezTo>
                  <a:lnTo>
                    <a:pt x="0" y="74174"/>
                  </a:lnTo>
                  <a:cubicBezTo>
                    <a:pt x="0" y="33209"/>
                    <a:pt x="33209" y="0"/>
                    <a:pt x="74174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F4AC9D17-0860-51FE-DA10-F17E0520EB98}"/>
                </a:ext>
              </a:extLst>
            </p:cNvPr>
            <p:cNvSpPr txBox="1"/>
            <p:nvPr/>
          </p:nvSpPr>
          <p:spPr>
            <a:xfrm>
              <a:off x="0" y="-85725"/>
              <a:ext cx="1456963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lvl="0">
                <a:lnSpc>
                  <a:spcPts val="4480"/>
                </a:lnSpc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D</a:t>
              </a:r>
              <a:r>
                <a:rPr lang="en-US" sz="2400" dirty="0">
                  <a:solidFill>
                    <a:srgbClr val="FFFFFF"/>
                  </a:solidFill>
                  <a:latin typeface="ITC Motter Corpus Condensed"/>
                  <a:sym typeface="ITC Motter Corpus Condensed"/>
                </a:rPr>
                <a:t>.  </a:t>
              </a:r>
              <a:r>
                <a:rPr lang="nl-NL" sz="2400" dirty="0">
                  <a:solidFill>
                    <a:srgbClr val="FFFFFF"/>
                  </a:solidFill>
                  <a:latin typeface="ITC Motter Corpus Condensed"/>
                </a:rPr>
                <a:t>Wanneer AI denkt dat het een zorgrobot uit een sciencefictionfilm is</a:t>
              </a:r>
              <a:endParaRPr lang="en-US" sz="2400" dirty="0">
                <a:solidFill>
                  <a:srgbClr val="FFFFFF"/>
                </a:solidFill>
                <a:latin typeface="ITC Motter Corpus Condensed"/>
                <a:sym typeface="ITC Motter Corpus Condensed"/>
              </a:endParaRPr>
            </a:p>
          </p:txBody>
        </p:sp>
      </p:grpSp>
      <p:sp>
        <p:nvSpPr>
          <p:cNvPr id="21" name="TextBox 21">
            <a:extLst>
              <a:ext uri="{FF2B5EF4-FFF2-40B4-BE49-F238E27FC236}">
                <a16:creationId xmlns:a16="http://schemas.microsoft.com/office/drawing/2014/main" id="{27F4CDEE-B2AA-83B7-52EB-E3019C7446FA}"/>
              </a:ext>
            </a:extLst>
          </p:cNvPr>
          <p:cNvSpPr txBox="1"/>
          <p:nvPr/>
        </p:nvSpPr>
        <p:spPr>
          <a:xfrm>
            <a:off x="5240522" y="3269190"/>
            <a:ext cx="7806956" cy="1455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Wat is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hallucinatinatie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van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een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AI-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systeem</a:t>
            </a:r>
            <a:r>
              <a:rPr lang="en-US" sz="4299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?</a:t>
            </a:r>
            <a:endParaRPr kumimoji="0" lang="en-US" sz="4299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TC Motter Corpus Condensed"/>
              <a:ea typeface="ITC Motter Corpus Condensed"/>
              <a:cs typeface="ITC Motter Corpus Condensed"/>
              <a:sym typeface="ITC Motter Corpus Condensed"/>
            </a:endParaRP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F664CD87-1B21-6F0C-D524-816FE5AC21AE}"/>
              </a:ext>
            </a:extLst>
          </p:cNvPr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8762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AEC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9239BE-0D6E-9124-FA70-51F0D7C43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E074E912-8071-0C55-E23A-4343BD81CE55}"/>
              </a:ext>
            </a:extLst>
          </p:cNvPr>
          <p:cNvGrpSpPr/>
          <p:nvPr/>
        </p:nvGrpSpPr>
        <p:grpSpPr>
          <a:xfrm>
            <a:off x="3424156" y="2353376"/>
            <a:ext cx="11439689" cy="3191439"/>
            <a:chOff x="0" y="0"/>
            <a:chExt cx="3012922" cy="84054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8483EF4-7A24-C9BB-3A9D-8F5D6190374F}"/>
                </a:ext>
              </a:extLst>
            </p:cNvPr>
            <p:cNvSpPr/>
            <p:nvPr/>
          </p:nvSpPr>
          <p:spPr>
            <a:xfrm>
              <a:off x="0" y="0"/>
              <a:ext cx="3012922" cy="840544"/>
            </a:xfrm>
            <a:custGeom>
              <a:avLst/>
              <a:gdLst/>
              <a:ahLst/>
              <a:cxnLst/>
              <a:rect l="l" t="t" r="r" b="b"/>
              <a:pathLst>
                <a:path w="3012922" h="840544">
                  <a:moveTo>
                    <a:pt x="54141" y="0"/>
                  </a:moveTo>
                  <a:lnTo>
                    <a:pt x="2958781" y="0"/>
                  </a:lnTo>
                  <a:cubicBezTo>
                    <a:pt x="2973140" y="0"/>
                    <a:pt x="2986911" y="5704"/>
                    <a:pt x="2997065" y="15857"/>
                  </a:cubicBezTo>
                  <a:cubicBezTo>
                    <a:pt x="3007218" y="26011"/>
                    <a:pt x="3012922" y="39782"/>
                    <a:pt x="3012922" y="54141"/>
                  </a:cubicBezTo>
                  <a:lnTo>
                    <a:pt x="3012922" y="786403"/>
                  </a:lnTo>
                  <a:cubicBezTo>
                    <a:pt x="3012922" y="816304"/>
                    <a:pt x="2988682" y="840544"/>
                    <a:pt x="2958781" y="840544"/>
                  </a:cubicBezTo>
                  <a:lnTo>
                    <a:pt x="54141" y="840544"/>
                  </a:lnTo>
                  <a:cubicBezTo>
                    <a:pt x="24240" y="840544"/>
                    <a:pt x="0" y="816304"/>
                    <a:pt x="0" y="786403"/>
                  </a:cubicBezTo>
                  <a:lnTo>
                    <a:pt x="0" y="54141"/>
                  </a:lnTo>
                  <a:cubicBezTo>
                    <a:pt x="0" y="24240"/>
                    <a:pt x="24240" y="0"/>
                    <a:pt x="54141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4F493C22-2180-3119-1F50-10F71D5B2742}"/>
                </a:ext>
              </a:extLst>
            </p:cNvPr>
            <p:cNvSpPr txBox="1"/>
            <p:nvPr/>
          </p:nvSpPr>
          <p:spPr>
            <a:xfrm>
              <a:off x="0" y="-123825"/>
              <a:ext cx="3012922" cy="9643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60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376CC52E-866A-D05A-EF2F-4FE04D9919E5}"/>
              </a:ext>
            </a:extLst>
          </p:cNvPr>
          <p:cNvGrpSpPr/>
          <p:nvPr/>
        </p:nvGrpSpPr>
        <p:grpSpPr>
          <a:xfrm>
            <a:off x="5906642" y="1714204"/>
            <a:ext cx="6474717" cy="1219496"/>
            <a:chOff x="0" y="-21221"/>
            <a:chExt cx="1493570" cy="28131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B476F7A-9F3A-6C5D-EFEB-C53F4988D148}"/>
                </a:ext>
              </a:extLst>
            </p:cNvPr>
            <p:cNvSpPr/>
            <p:nvPr/>
          </p:nvSpPr>
          <p:spPr>
            <a:xfrm>
              <a:off x="0" y="0"/>
              <a:ext cx="1493570" cy="252443"/>
            </a:xfrm>
            <a:custGeom>
              <a:avLst/>
              <a:gdLst/>
              <a:ahLst/>
              <a:cxnLst/>
              <a:rect l="l" t="t" r="r" b="b"/>
              <a:pathLst>
                <a:path w="1493570" h="252443">
                  <a:moveTo>
                    <a:pt x="746785" y="0"/>
                  </a:moveTo>
                  <a:cubicBezTo>
                    <a:pt x="334347" y="0"/>
                    <a:pt x="0" y="56511"/>
                    <a:pt x="0" y="126221"/>
                  </a:cubicBezTo>
                  <a:cubicBezTo>
                    <a:pt x="0" y="195932"/>
                    <a:pt x="334347" y="252443"/>
                    <a:pt x="746785" y="252443"/>
                  </a:cubicBezTo>
                  <a:cubicBezTo>
                    <a:pt x="1159223" y="252443"/>
                    <a:pt x="1493570" y="195932"/>
                    <a:pt x="1493570" y="126221"/>
                  </a:cubicBezTo>
                  <a:cubicBezTo>
                    <a:pt x="1493570" y="56511"/>
                    <a:pt x="1159223" y="0"/>
                    <a:pt x="746785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51516C5E-B2B5-04E6-6308-FBF017D5443A}"/>
                </a:ext>
              </a:extLst>
            </p:cNvPr>
            <p:cNvSpPr txBox="1"/>
            <p:nvPr/>
          </p:nvSpPr>
          <p:spPr>
            <a:xfrm>
              <a:off x="140022" y="-21221"/>
              <a:ext cx="1213525" cy="2813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41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999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MULTIPLE GOK</a:t>
              </a: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419C264E-2441-1BAB-3FB6-671C1168FAE5}"/>
              </a:ext>
            </a:extLst>
          </p:cNvPr>
          <p:cNvGrpSpPr/>
          <p:nvPr/>
        </p:nvGrpSpPr>
        <p:grpSpPr>
          <a:xfrm>
            <a:off x="3429000" y="5800580"/>
            <a:ext cx="5719844" cy="1282841"/>
            <a:chOff x="0" y="0"/>
            <a:chExt cx="1506461" cy="33786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3D9BC292-1048-E639-6A9D-263819B92F4B}"/>
                </a:ext>
              </a:extLst>
            </p:cNvPr>
            <p:cNvSpPr/>
            <p:nvPr/>
          </p:nvSpPr>
          <p:spPr>
            <a:xfrm>
              <a:off x="0" y="0"/>
              <a:ext cx="1506461" cy="337868"/>
            </a:xfrm>
            <a:custGeom>
              <a:avLst/>
              <a:gdLst/>
              <a:ahLst/>
              <a:cxnLst/>
              <a:rect l="l" t="t" r="r" b="b"/>
              <a:pathLst>
                <a:path w="1506461" h="337868">
                  <a:moveTo>
                    <a:pt x="71737" y="0"/>
                  </a:moveTo>
                  <a:lnTo>
                    <a:pt x="1434725" y="0"/>
                  </a:lnTo>
                  <a:cubicBezTo>
                    <a:pt x="1453750" y="0"/>
                    <a:pt x="1471997" y="7558"/>
                    <a:pt x="1485450" y="21011"/>
                  </a:cubicBezTo>
                  <a:cubicBezTo>
                    <a:pt x="1498903" y="34464"/>
                    <a:pt x="1506461" y="52711"/>
                    <a:pt x="1506461" y="71737"/>
                  </a:cubicBezTo>
                  <a:lnTo>
                    <a:pt x="1506461" y="266131"/>
                  </a:lnTo>
                  <a:cubicBezTo>
                    <a:pt x="1506461" y="305750"/>
                    <a:pt x="1474344" y="337868"/>
                    <a:pt x="1434725" y="337868"/>
                  </a:cubicBezTo>
                  <a:lnTo>
                    <a:pt x="71737" y="337868"/>
                  </a:lnTo>
                  <a:cubicBezTo>
                    <a:pt x="32118" y="337868"/>
                    <a:pt x="0" y="305750"/>
                    <a:pt x="0" y="266131"/>
                  </a:cubicBezTo>
                  <a:lnTo>
                    <a:pt x="0" y="71737"/>
                  </a:lnTo>
                  <a:cubicBezTo>
                    <a:pt x="0" y="32118"/>
                    <a:pt x="32118" y="0"/>
                    <a:pt x="71737" y="0"/>
                  </a:cubicBezTo>
                  <a:close/>
                </a:path>
              </a:pathLst>
            </a:custGeom>
            <a:solidFill>
              <a:schemeClr val="bg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241824C7-5CB2-CF64-26AE-5271E881FBCA}"/>
                </a:ext>
              </a:extLst>
            </p:cNvPr>
            <p:cNvSpPr txBox="1"/>
            <p:nvPr/>
          </p:nvSpPr>
          <p:spPr>
            <a:xfrm>
              <a:off x="0" y="-85725"/>
              <a:ext cx="1506461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l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A. </a:t>
              </a:r>
              <a:r>
                <a:rPr kumimoji="0" lang="nl-NL" sz="24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ITC Motter Corpus Condensed"/>
                  <a:ea typeface="+mn-ea"/>
                  <a:cs typeface="+mn-cs"/>
                </a:rPr>
                <a:t>Wanneer AI informatie verzint die niet klopt, maar wel geloofwaardig lijkt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TC Motter Corpus Condensed"/>
                <a:ea typeface="+mn-ea"/>
                <a:cs typeface="+mn-cs"/>
                <a:sym typeface="ITC Motter Corpus Condensed"/>
              </a:endParaRP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589C597B-11DE-0999-21F9-7A2496C22050}"/>
              </a:ext>
            </a:extLst>
          </p:cNvPr>
          <p:cNvGrpSpPr/>
          <p:nvPr/>
        </p:nvGrpSpPr>
        <p:grpSpPr>
          <a:xfrm>
            <a:off x="9336782" y="5800580"/>
            <a:ext cx="5531907" cy="1282841"/>
            <a:chOff x="0" y="0"/>
            <a:chExt cx="1456963" cy="337868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38475414-90EA-3C13-521F-5B2287F2B9A9}"/>
                </a:ext>
              </a:extLst>
            </p:cNvPr>
            <p:cNvSpPr/>
            <p:nvPr/>
          </p:nvSpPr>
          <p:spPr>
            <a:xfrm>
              <a:off x="0" y="0"/>
              <a:ext cx="1456963" cy="337868"/>
            </a:xfrm>
            <a:custGeom>
              <a:avLst/>
              <a:gdLst/>
              <a:ahLst/>
              <a:cxnLst/>
              <a:rect l="l" t="t" r="r" b="b"/>
              <a:pathLst>
                <a:path w="1456963" h="337868">
                  <a:moveTo>
                    <a:pt x="74174" y="0"/>
                  </a:moveTo>
                  <a:lnTo>
                    <a:pt x="1382789" y="0"/>
                  </a:lnTo>
                  <a:cubicBezTo>
                    <a:pt x="1423754" y="0"/>
                    <a:pt x="1456963" y="33209"/>
                    <a:pt x="1456963" y="74174"/>
                  </a:cubicBezTo>
                  <a:lnTo>
                    <a:pt x="1456963" y="263694"/>
                  </a:lnTo>
                  <a:cubicBezTo>
                    <a:pt x="1456963" y="283366"/>
                    <a:pt x="1449148" y="302232"/>
                    <a:pt x="1435238" y="316143"/>
                  </a:cubicBezTo>
                  <a:cubicBezTo>
                    <a:pt x="1421328" y="330053"/>
                    <a:pt x="1402461" y="337868"/>
                    <a:pt x="1382789" y="337868"/>
                  </a:cubicBezTo>
                  <a:lnTo>
                    <a:pt x="74174" y="337868"/>
                  </a:lnTo>
                  <a:cubicBezTo>
                    <a:pt x="33209" y="337868"/>
                    <a:pt x="0" y="304659"/>
                    <a:pt x="0" y="263694"/>
                  </a:cubicBezTo>
                  <a:lnTo>
                    <a:pt x="0" y="74174"/>
                  </a:lnTo>
                  <a:cubicBezTo>
                    <a:pt x="0" y="33209"/>
                    <a:pt x="33209" y="0"/>
                    <a:pt x="74174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4FFC56C6-984B-7820-2154-D3F9BA48AACB}"/>
                </a:ext>
              </a:extLst>
            </p:cNvPr>
            <p:cNvSpPr txBox="1"/>
            <p:nvPr/>
          </p:nvSpPr>
          <p:spPr>
            <a:xfrm>
              <a:off x="0" y="-85725"/>
              <a:ext cx="1456963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l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B. </a:t>
              </a:r>
              <a:r>
                <a:rPr kumimoji="0" lang="nl-NL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+mn-ea"/>
                  <a:cs typeface="+mn-cs"/>
                </a:rPr>
                <a:t>Wanneer</a:t>
              </a:r>
              <a:r>
                <a:rPr kumimoji="0" lang="nl-NL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nl-NL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+mn-ea"/>
                  <a:cs typeface="+mn-cs"/>
                </a:rPr>
                <a:t>AI een storing heeft en uitvalt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+mn-ea"/>
                <a:cs typeface="+mn-cs"/>
                <a:sym typeface="ITC Motter Corpus Condensed"/>
              </a:endParaRPr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4C75E8A9-EF5C-676D-5D97-CD7281558AA1}"/>
              </a:ext>
            </a:extLst>
          </p:cNvPr>
          <p:cNvGrpSpPr/>
          <p:nvPr/>
        </p:nvGrpSpPr>
        <p:grpSpPr>
          <a:xfrm>
            <a:off x="3429000" y="6964172"/>
            <a:ext cx="5719844" cy="1608328"/>
            <a:chOff x="0" y="-61574"/>
            <a:chExt cx="1506461" cy="423593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1F8B549C-E031-8F9D-C489-87F552B21F4C}"/>
                </a:ext>
              </a:extLst>
            </p:cNvPr>
            <p:cNvSpPr/>
            <p:nvPr/>
          </p:nvSpPr>
          <p:spPr>
            <a:xfrm>
              <a:off x="0" y="0"/>
              <a:ext cx="1506461" cy="337868"/>
            </a:xfrm>
            <a:custGeom>
              <a:avLst/>
              <a:gdLst/>
              <a:ahLst/>
              <a:cxnLst/>
              <a:rect l="l" t="t" r="r" b="b"/>
              <a:pathLst>
                <a:path w="1506461" h="337868">
                  <a:moveTo>
                    <a:pt x="71737" y="0"/>
                  </a:moveTo>
                  <a:lnTo>
                    <a:pt x="1434725" y="0"/>
                  </a:lnTo>
                  <a:cubicBezTo>
                    <a:pt x="1453750" y="0"/>
                    <a:pt x="1471997" y="7558"/>
                    <a:pt x="1485450" y="21011"/>
                  </a:cubicBezTo>
                  <a:cubicBezTo>
                    <a:pt x="1498903" y="34464"/>
                    <a:pt x="1506461" y="52711"/>
                    <a:pt x="1506461" y="71737"/>
                  </a:cubicBezTo>
                  <a:lnTo>
                    <a:pt x="1506461" y="266131"/>
                  </a:lnTo>
                  <a:cubicBezTo>
                    <a:pt x="1506461" y="305750"/>
                    <a:pt x="1474344" y="337868"/>
                    <a:pt x="1434725" y="337868"/>
                  </a:cubicBezTo>
                  <a:lnTo>
                    <a:pt x="71737" y="337868"/>
                  </a:lnTo>
                  <a:cubicBezTo>
                    <a:pt x="32118" y="337868"/>
                    <a:pt x="0" y="305750"/>
                    <a:pt x="0" y="266131"/>
                  </a:cubicBezTo>
                  <a:lnTo>
                    <a:pt x="0" y="71737"/>
                  </a:lnTo>
                  <a:cubicBezTo>
                    <a:pt x="0" y="32118"/>
                    <a:pt x="32118" y="0"/>
                    <a:pt x="71737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E640EDA9-AF0F-4DFE-2532-112AAC9E290E}"/>
                </a:ext>
              </a:extLst>
            </p:cNvPr>
            <p:cNvSpPr txBox="1"/>
            <p:nvPr/>
          </p:nvSpPr>
          <p:spPr>
            <a:xfrm>
              <a:off x="0" y="-61574"/>
              <a:ext cx="1506461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l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C. </a:t>
              </a:r>
              <a:r>
                <a:rPr kumimoji="0" lang="nl-NL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+mn-ea"/>
                  <a:cs typeface="+mn-cs"/>
                </a:rPr>
                <a:t>Wanneer AI te snel reageert en geen bronvermelding geeft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+mn-ea"/>
                <a:cs typeface="+mn-cs"/>
                <a:sym typeface="ITC Motter Corpus Condensed"/>
              </a:endParaRP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E61504F2-8B16-5014-3623-E7F88DC19819}"/>
              </a:ext>
            </a:extLst>
          </p:cNvPr>
          <p:cNvGrpSpPr/>
          <p:nvPr/>
        </p:nvGrpSpPr>
        <p:grpSpPr>
          <a:xfrm>
            <a:off x="9349322" y="7289659"/>
            <a:ext cx="5531907" cy="1282841"/>
            <a:chOff x="0" y="0"/>
            <a:chExt cx="1456963" cy="337868"/>
          </a:xfrm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2B15BA2C-A2DC-6BFA-BE82-E2D6F91C3785}"/>
                </a:ext>
              </a:extLst>
            </p:cNvPr>
            <p:cNvSpPr/>
            <p:nvPr/>
          </p:nvSpPr>
          <p:spPr>
            <a:xfrm>
              <a:off x="0" y="0"/>
              <a:ext cx="1456963" cy="337868"/>
            </a:xfrm>
            <a:custGeom>
              <a:avLst/>
              <a:gdLst/>
              <a:ahLst/>
              <a:cxnLst/>
              <a:rect l="l" t="t" r="r" b="b"/>
              <a:pathLst>
                <a:path w="1456963" h="337868">
                  <a:moveTo>
                    <a:pt x="74174" y="0"/>
                  </a:moveTo>
                  <a:lnTo>
                    <a:pt x="1382789" y="0"/>
                  </a:lnTo>
                  <a:cubicBezTo>
                    <a:pt x="1423754" y="0"/>
                    <a:pt x="1456963" y="33209"/>
                    <a:pt x="1456963" y="74174"/>
                  </a:cubicBezTo>
                  <a:lnTo>
                    <a:pt x="1456963" y="263694"/>
                  </a:lnTo>
                  <a:cubicBezTo>
                    <a:pt x="1456963" y="283366"/>
                    <a:pt x="1449148" y="302232"/>
                    <a:pt x="1435238" y="316143"/>
                  </a:cubicBezTo>
                  <a:cubicBezTo>
                    <a:pt x="1421328" y="330053"/>
                    <a:pt x="1402461" y="337868"/>
                    <a:pt x="1382789" y="337868"/>
                  </a:cubicBezTo>
                  <a:lnTo>
                    <a:pt x="74174" y="337868"/>
                  </a:lnTo>
                  <a:cubicBezTo>
                    <a:pt x="33209" y="337868"/>
                    <a:pt x="0" y="304659"/>
                    <a:pt x="0" y="263694"/>
                  </a:cubicBezTo>
                  <a:lnTo>
                    <a:pt x="0" y="74174"/>
                  </a:lnTo>
                  <a:cubicBezTo>
                    <a:pt x="0" y="33209"/>
                    <a:pt x="33209" y="0"/>
                    <a:pt x="74174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C9130921-0B01-AE33-FE9B-AC17F41FB98B}"/>
                </a:ext>
              </a:extLst>
            </p:cNvPr>
            <p:cNvSpPr txBox="1"/>
            <p:nvPr/>
          </p:nvSpPr>
          <p:spPr>
            <a:xfrm>
              <a:off x="0" y="-85725"/>
              <a:ext cx="1456963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l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D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+mn-ea"/>
                  <a:cs typeface="+mn-cs"/>
                  <a:sym typeface="ITC Motter Corpus Condensed"/>
                </a:rPr>
                <a:t>.  </a:t>
              </a:r>
              <a:r>
                <a:rPr kumimoji="0" lang="nl-NL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+mn-ea"/>
                  <a:cs typeface="+mn-cs"/>
                </a:rPr>
                <a:t>Wanneer AI denkt dat het een zorgrobot uit een sciencefictionfilm is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+mn-ea"/>
                <a:cs typeface="+mn-cs"/>
                <a:sym typeface="ITC Motter Corpus Condensed"/>
              </a:endParaRPr>
            </a:p>
          </p:txBody>
        </p:sp>
      </p:grpSp>
      <p:sp>
        <p:nvSpPr>
          <p:cNvPr id="21" name="TextBox 21">
            <a:extLst>
              <a:ext uri="{FF2B5EF4-FFF2-40B4-BE49-F238E27FC236}">
                <a16:creationId xmlns:a16="http://schemas.microsoft.com/office/drawing/2014/main" id="{BF6910A0-CC52-C3F6-9010-9DAB6A68D003}"/>
              </a:ext>
            </a:extLst>
          </p:cNvPr>
          <p:cNvSpPr txBox="1"/>
          <p:nvPr/>
        </p:nvSpPr>
        <p:spPr>
          <a:xfrm>
            <a:off x="5240522" y="3269190"/>
            <a:ext cx="7806956" cy="1455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Wat is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hallucinatinatie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van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een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AI-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systeem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?</a:t>
            </a: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558A466F-B3E4-28DF-B254-97ED9F86250D}"/>
              </a:ext>
            </a:extLst>
          </p:cNvPr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95457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3CE72-3409-DBE9-A943-5750D9870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621DB7-71F5-AC0E-B1A3-65D0D6F40DF0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2888" b="-1288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80E2671-C7C1-998C-0415-A577C6F45777}"/>
              </a:ext>
            </a:extLst>
          </p:cNvPr>
          <p:cNvGrpSpPr/>
          <p:nvPr/>
        </p:nvGrpSpPr>
        <p:grpSpPr>
          <a:xfrm>
            <a:off x="3424156" y="2353376"/>
            <a:ext cx="11439689" cy="3191439"/>
            <a:chOff x="0" y="0"/>
            <a:chExt cx="3012922" cy="84054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33DC217-B16F-9B23-2D2A-5C6578044C19}"/>
                </a:ext>
              </a:extLst>
            </p:cNvPr>
            <p:cNvSpPr/>
            <p:nvPr/>
          </p:nvSpPr>
          <p:spPr>
            <a:xfrm>
              <a:off x="0" y="0"/>
              <a:ext cx="3012922" cy="840544"/>
            </a:xfrm>
            <a:custGeom>
              <a:avLst/>
              <a:gdLst/>
              <a:ahLst/>
              <a:cxnLst/>
              <a:rect l="l" t="t" r="r" b="b"/>
              <a:pathLst>
                <a:path w="3012922" h="840544">
                  <a:moveTo>
                    <a:pt x="54141" y="0"/>
                  </a:moveTo>
                  <a:lnTo>
                    <a:pt x="2958781" y="0"/>
                  </a:lnTo>
                  <a:cubicBezTo>
                    <a:pt x="2973140" y="0"/>
                    <a:pt x="2986911" y="5704"/>
                    <a:pt x="2997065" y="15857"/>
                  </a:cubicBezTo>
                  <a:cubicBezTo>
                    <a:pt x="3007218" y="26011"/>
                    <a:pt x="3012922" y="39782"/>
                    <a:pt x="3012922" y="54141"/>
                  </a:cubicBezTo>
                  <a:lnTo>
                    <a:pt x="3012922" y="786403"/>
                  </a:lnTo>
                  <a:cubicBezTo>
                    <a:pt x="3012922" y="816304"/>
                    <a:pt x="2988682" y="840544"/>
                    <a:pt x="2958781" y="840544"/>
                  </a:cubicBezTo>
                  <a:lnTo>
                    <a:pt x="54141" y="840544"/>
                  </a:lnTo>
                  <a:cubicBezTo>
                    <a:pt x="24240" y="840544"/>
                    <a:pt x="0" y="816304"/>
                    <a:pt x="0" y="786403"/>
                  </a:cubicBezTo>
                  <a:lnTo>
                    <a:pt x="0" y="54141"/>
                  </a:lnTo>
                  <a:cubicBezTo>
                    <a:pt x="0" y="24240"/>
                    <a:pt x="24240" y="0"/>
                    <a:pt x="54141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F5425CF9-5A86-1A65-79EF-D092E47F9C0C}"/>
                </a:ext>
              </a:extLst>
            </p:cNvPr>
            <p:cNvSpPr txBox="1"/>
            <p:nvPr/>
          </p:nvSpPr>
          <p:spPr>
            <a:xfrm>
              <a:off x="0" y="-123825"/>
              <a:ext cx="3012922" cy="9643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60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2D0B2818-F78E-4E3F-6AF6-34023280914E}"/>
              </a:ext>
            </a:extLst>
          </p:cNvPr>
          <p:cNvGrpSpPr/>
          <p:nvPr/>
        </p:nvGrpSpPr>
        <p:grpSpPr>
          <a:xfrm>
            <a:off x="5906642" y="1714204"/>
            <a:ext cx="6474717" cy="1219496"/>
            <a:chOff x="0" y="-21221"/>
            <a:chExt cx="1493570" cy="28131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6832FD8-C419-4CD6-6F34-837596308F71}"/>
                </a:ext>
              </a:extLst>
            </p:cNvPr>
            <p:cNvSpPr/>
            <p:nvPr/>
          </p:nvSpPr>
          <p:spPr>
            <a:xfrm>
              <a:off x="0" y="0"/>
              <a:ext cx="1493570" cy="252443"/>
            </a:xfrm>
            <a:custGeom>
              <a:avLst/>
              <a:gdLst/>
              <a:ahLst/>
              <a:cxnLst/>
              <a:rect l="l" t="t" r="r" b="b"/>
              <a:pathLst>
                <a:path w="1493570" h="252443">
                  <a:moveTo>
                    <a:pt x="746785" y="0"/>
                  </a:moveTo>
                  <a:cubicBezTo>
                    <a:pt x="334347" y="0"/>
                    <a:pt x="0" y="56511"/>
                    <a:pt x="0" y="126221"/>
                  </a:cubicBezTo>
                  <a:cubicBezTo>
                    <a:pt x="0" y="195932"/>
                    <a:pt x="334347" y="252443"/>
                    <a:pt x="746785" y="252443"/>
                  </a:cubicBezTo>
                  <a:cubicBezTo>
                    <a:pt x="1159223" y="252443"/>
                    <a:pt x="1493570" y="195932"/>
                    <a:pt x="1493570" y="126221"/>
                  </a:cubicBezTo>
                  <a:cubicBezTo>
                    <a:pt x="1493570" y="56511"/>
                    <a:pt x="1159223" y="0"/>
                    <a:pt x="746785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3CA7372A-CEE2-C8FC-942A-F9652E967E2D}"/>
                </a:ext>
              </a:extLst>
            </p:cNvPr>
            <p:cNvSpPr txBox="1"/>
            <p:nvPr/>
          </p:nvSpPr>
          <p:spPr>
            <a:xfrm>
              <a:off x="140022" y="-21221"/>
              <a:ext cx="1213525" cy="2813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41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999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MULTIPLE GOK</a:t>
              </a: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AB7DB637-D9BD-3897-752E-3ADA66F5EFA4}"/>
              </a:ext>
            </a:extLst>
          </p:cNvPr>
          <p:cNvGrpSpPr/>
          <p:nvPr/>
        </p:nvGrpSpPr>
        <p:grpSpPr>
          <a:xfrm>
            <a:off x="3424156" y="5475093"/>
            <a:ext cx="5719844" cy="1608328"/>
            <a:chOff x="0" y="-85725"/>
            <a:chExt cx="1506461" cy="42359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8DA387E1-629E-D077-0F55-6EA16C8ABF50}"/>
                </a:ext>
              </a:extLst>
            </p:cNvPr>
            <p:cNvSpPr/>
            <p:nvPr/>
          </p:nvSpPr>
          <p:spPr>
            <a:xfrm>
              <a:off x="0" y="0"/>
              <a:ext cx="1506461" cy="337868"/>
            </a:xfrm>
            <a:custGeom>
              <a:avLst/>
              <a:gdLst/>
              <a:ahLst/>
              <a:cxnLst/>
              <a:rect l="l" t="t" r="r" b="b"/>
              <a:pathLst>
                <a:path w="1506461" h="337868">
                  <a:moveTo>
                    <a:pt x="71737" y="0"/>
                  </a:moveTo>
                  <a:lnTo>
                    <a:pt x="1434725" y="0"/>
                  </a:lnTo>
                  <a:cubicBezTo>
                    <a:pt x="1453750" y="0"/>
                    <a:pt x="1471997" y="7558"/>
                    <a:pt x="1485450" y="21011"/>
                  </a:cubicBezTo>
                  <a:cubicBezTo>
                    <a:pt x="1498903" y="34464"/>
                    <a:pt x="1506461" y="52711"/>
                    <a:pt x="1506461" y="71737"/>
                  </a:cubicBezTo>
                  <a:lnTo>
                    <a:pt x="1506461" y="266131"/>
                  </a:lnTo>
                  <a:cubicBezTo>
                    <a:pt x="1506461" y="305750"/>
                    <a:pt x="1474344" y="337868"/>
                    <a:pt x="1434725" y="337868"/>
                  </a:cubicBezTo>
                  <a:lnTo>
                    <a:pt x="71737" y="337868"/>
                  </a:lnTo>
                  <a:cubicBezTo>
                    <a:pt x="32118" y="337868"/>
                    <a:pt x="0" y="305750"/>
                    <a:pt x="0" y="266131"/>
                  </a:cubicBezTo>
                  <a:lnTo>
                    <a:pt x="0" y="71737"/>
                  </a:lnTo>
                  <a:cubicBezTo>
                    <a:pt x="0" y="32118"/>
                    <a:pt x="32118" y="0"/>
                    <a:pt x="71737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848A2DC3-E468-8003-70DA-1B5736FB9ABF}"/>
                </a:ext>
              </a:extLst>
            </p:cNvPr>
            <p:cNvSpPr txBox="1"/>
            <p:nvPr/>
          </p:nvSpPr>
          <p:spPr>
            <a:xfrm>
              <a:off x="0" y="-85725"/>
              <a:ext cx="1506461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lvl="0">
                <a:lnSpc>
                  <a:spcPts val="4480"/>
                </a:lnSpc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A</a:t>
              </a:r>
              <a:r>
                <a:rPr lang="en-US" sz="3200" dirty="0">
                  <a:solidFill>
                    <a:srgbClr val="FFFFFF"/>
                  </a:solidFill>
                  <a:latin typeface="ITC Motter Corpus Condensed"/>
                  <a:sym typeface="ITC Motter Corpus Condensed"/>
                </a:rPr>
                <a:t>. </a:t>
              </a:r>
              <a:r>
                <a:rPr lang="nl-NL" sz="3200" dirty="0">
                  <a:solidFill>
                    <a:srgbClr val="FFFFFF"/>
                  </a:solidFill>
                  <a:latin typeface="ITC Motter Corpus Condensed"/>
                </a:rPr>
                <a:t>Een digitale tweeling</a:t>
              </a:r>
              <a:endParaRPr lang="en-US" sz="3200" dirty="0">
                <a:solidFill>
                  <a:srgbClr val="FFFFFF"/>
                </a:solidFill>
                <a:latin typeface="ITC Motter Corpus Condensed"/>
                <a:sym typeface="ITC Motter Corpus Condensed"/>
              </a:endParaRP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1DFCF9FF-7645-2950-3504-05BF940CE9F9}"/>
              </a:ext>
            </a:extLst>
          </p:cNvPr>
          <p:cNvGrpSpPr/>
          <p:nvPr/>
        </p:nvGrpSpPr>
        <p:grpSpPr>
          <a:xfrm>
            <a:off x="9331938" y="5800580"/>
            <a:ext cx="5531907" cy="1282841"/>
            <a:chOff x="0" y="0"/>
            <a:chExt cx="1456963" cy="337868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D1EDCD52-A820-784D-EA70-BA85D5455CE6}"/>
                </a:ext>
              </a:extLst>
            </p:cNvPr>
            <p:cNvSpPr/>
            <p:nvPr/>
          </p:nvSpPr>
          <p:spPr>
            <a:xfrm>
              <a:off x="0" y="0"/>
              <a:ext cx="1456963" cy="337868"/>
            </a:xfrm>
            <a:custGeom>
              <a:avLst/>
              <a:gdLst/>
              <a:ahLst/>
              <a:cxnLst/>
              <a:rect l="l" t="t" r="r" b="b"/>
              <a:pathLst>
                <a:path w="1456963" h="337868">
                  <a:moveTo>
                    <a:pt x="74174" y="0"/>
                  </a:moveTo>
                  <a:lnTo>
                    <a:pt x="1382789" y="0"/>
                  </a:lnTo>
                  <a:cubicBezTo>
                    <a:pt x="1423754" y="0"/>
                    <a:pt x="1456963" y="33209"/>
                    <a:pt x="1456963" y="74174"/>
                  </a:cubicBezTo>
                  <a:lnTo>
                    <a:pt x="1456963" y="263694"/>
                  </a:lnTo>
                  <a:cubicBezTo>
                    <a:pt x="1456963" y="283366"/>
                    <a:pt x="1449148" y="302232"/>
                    <a:pt x="1435238" y="316143"/>
                  </a:cubicBezTo>
                  <a:cubicBezTo>
                    <a:pt x="1421328" y="330053"/>
                    <a:pt x="1402461" y="337868"/>
                    <a:pt x="1382789" y="337868"/>
                  </a:cubicBezTo>
                  <a:lnTo>
                    <a:pt x="74174" y="337868"/>
                  </a:lnTo>
                  <a:cubicBezTo>
                    <a:pt x="33209" y="337868"/>
                    <a:pt x="0" y="304659"/>
                    <a:pt x="0" y="263694"/>
                  </a:cubicBezTo>
                  <a:lnTo>
                    <a:pt x="0" y="74174"/>
                  </a:lnTo>
                  <a:cubicBezTo>
                    <a:pt x="0" y="33209"/>
                    <a:pt x="33209" y="0"/>
                    <a:pt x="74174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B8EF15D6-884C-0564-241A-D560B96638BD}"/>
                </a:ext>
              </a:extLst>
            </p:cNvPr>
            <p:cNvSpPr txBox="1"/>
            <p:nvPr/>
          </p:nvSpPr>
          <p:spPr>
            <a:xfrm>
              <a:off x="0" y="-85725"/>
              <a:ext cx="1456963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lvl="0">
                <a:lnSpc>
                  <a:spcPts val="4480"/>
                </a:lnSpc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B. </a:t>
              </a:r>
              <a:r>
                <a:rPr lang="nl-NL" sz="3200" dirty="0">
                  <a:solidFill>
                    <a:srgbClr val="FFFFFF"/>
                  </a:solidFill>
                  <a:latin typeface="ITC Motter Corpus Condensed"/>
                </a:rPr>
                <a:t>Een </a:t>
              </a:r>
              <a:r>
                <a:rPr lang="nl-NL" sz="3200" dirty="0" err="1">
                  <a:solidFill>
                    <a:srgbClr val="FFFFFF"/>
                  </a:solidFill>
                  <a:latin typeface="ITC Motter Corpus Condensed"/>
                </a:rPr>
                <a:t>deep</a:t>
              </a:r>
              <a:r>
                <a:rPr lang="nl-NL" sz="3200" dirty="0">
                  <a:solidFill>
                    <a:srgbClr val="FFFFFF"/>
                  </a:solidFill>
                  <a:latin typeface="ITC Motter Corpus Condensed"/>
                </a:rPr>
                <a:t> scan</a:t>
              </a:r>
              <a:endParaRPr lang="en-US" sz="3200" dirty="0">
                <a:solidFill>
                  <a:srgbClr val="FFFFFF"/>
                </a:solidFill>
                <a:latin typeface="ITC Motter Corpus Condensed"/>
                <a:sym typeface="ITC Motter Corpus Condensed"/>
              </a:endParaRPr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CCA9BBCC-A287-D35B-9A44-8FD9D64FC4C2}"/>
              </a:ext>
            </a:extLst>
          </p:cNvPr>
          <p:cNvGrpSpPr/>
          <p:nvPr/>
        </p:nvGrpSpPr>
        <p:grpSpPr>
          <a:xfrm>
            <a:off x="3424156" y="7197961"/>
            <a:ext cx="5719844" cy="1282841"/>
            <a:chOff x="0" y="0"/>
            <a:chExt cx="1506461" cy="337868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9A104221-560B-3804-02D9-B34F7438B184}"/>
                </a:ext>
              </a:extLst>
            </p:cNvPr>
            <p:cNvSpPr/>
            <p:nvPr/>
          </p:nvSpPr>
          <p:spPr>
            <a:xfrm>
              <a:off x="0" y="0"/>
              <a:ext cx="1506461" cy="337868"/>
            </a:xfrm>
            <a:custGeom>
              <a:avLst/>
              <a:gdLst/>
              <a:ahLst/>
              <a:cxnLst/>
              <a:rect l="l" t="t" r="r" b="b"/>
              <a:pathLst>
                <a:path w="1506461" h="337868">
                  <a:moveTo>
                    <a:pt x="71737" y="0"/>
                  </a:moveTo>
                  <a:lnTo>
                    <a:pt x="1434725" y="0"/>
                  </a:lnTo>
                  <a:cubicBezTo>
                    <a:pt x="1453750" y="0"/>
                    <a:pt x="1471997" y="7558"/>
                    <a:pt x="1485450" y="21011"/>
                  </a:cubicBezTo>
                  <a:cubicBezTo>
                    <a:pt x="1498903" y="34464"/>
                    <a:pt x="1506461" y="52711"/>
                    <a:pt x="1506461" y="71737"/>
                  </a:cubicBezTo>
                  <a:lnTo>
                    <a:pt x="1506461" y="266131"/>
                  </a:lnTo>
                  <a:cubicBezTo>
                    <a:pt x="1506461" y="305750"/>
                    <a:pt x="1474344" y="337868"/>
                    <a:pt x="1434725" y="337868"/>
                  </a:cubicBezTo>
                  <a:lnTo>
                    <a:pt x="71737" y="337868"/>
                  </a:lnTo>
                  <a:cubicBezTo>
                    <a:pt x="32118" y="337868"/>
                    <a:pt x="0" y="305750"/>
                    <a:pt x="0" y="266131"/>
                  </a:cubicBezTo>
                  <a:lnTo>
                    <a:pt x="0" y="71737"/>
                  </a:lnTo>
                  <a:cubicBezTo>
                    <a:pt x="0" y="32118"/>
                    <a:pt x="32118" y="0"/>
                    <a:pt x="71737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79F5B39F-FFB2-8722-F941-031D03BBFC47}"/>
                </a:ext>
              </a:extLst>
            </p:cNvPr>
            <p:cNvSpPr txBox="1"/>
            <p:nvPr/>
          </p:nvSpPr>
          <p:spPr>
            <a:xfrm>
              <a:off x="0" y="-85725"/>
              <a:ext cx="1506461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lvl="0">
                <a:lnSpc>
                  <a:spcPts val="4480"/>
                </a:lnSpc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C. </a:t>
              </a:r>
              <a:r>
                <a:rPr lang="nl-NL" sz="3200" dirty="0">
                  <a:solidFill>
                    <a:srgbClr val="FFFFFF"/>
                  </a:solidFill>
                  <a:latin typeface="ITC Motter Corpus Condensed"/>
                </a:rPr>
                <a:t>Een synthetische afbeelding</a:t>
              </a:r>
              <a:endParaRPr lang="en-US" sz="3200" dirty="0">
                <a:solidFill>
                  <a:srgbClr val="FFFFFF"/>
                </a:solidFill>
                <a:latin typeface="ITC Motter Corpus Condensed"/>
                <a:sym typeface="ITC Motter Corpus Condensed"/>
              </a:endParaRP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90F82CF8-8790-FD5E-DA9E-4A4D781C575C}"/>
              </a:ext>
            </a:extLst>
          </p:cNvPr>
          <p:cNvGrpSpPr/>
          <p:nvPr/>
        </p:nvGrpSpPr>
        <p:grpSpPr>
          <a:xfrm>
            <a:off x="9331938" y="7197961"/>
            <a:ext cx="5531907" cy="1282841"/>
            <a:chOff x="0" y="0"/>
            <a:chExt cx="1456963" cy="337868"/>
          </a:xfrm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1DA3A952-8679-3A2C-5175-540A0A7FB64B}"/>
                </a:ext>
              </a:extLst>
            </p:cNvPr>
            <p:cNvSpPr/>
            <p:nvPr/>
          </p:nvSpPr>
          <p:spPr>
            <a:xfrm>
              <a:off x="0" y="0"/>
              <a:ext cx="1456963" cy="337868"/>
            </a:xfrm>
            <a:custGeom>
              <a:avLst/>
              <a:gdLst/>
              <a:ahLst/>
              <a:cxnLst/>
              <a:rect l="l" t="t" r="r" b="b"/>
              <a:pathLst>
                <a:path w="1456963" h="337868">
                  <a:moveTo>
                    <a:pt x="74174" y="0"/>
                  </a:moveTo>
                  <a:lnTo>
                    <a:pt x="1382789" y="0"/>
                  </a:lnTo>
                  <a:cubicBezTo>
                    <a:pt x="1423754" y="0"/>
                    <a:pt x="1456963" y="33209"/>
                    <a:pt x="1456963" y="74174"/>
                  </a:cubicBezTo>
                  <a:lnTo>
                    <a:pt x="1456963" y="263694"/>
                  </a:lnTo>
                  <a:cubicBezTo>
                    <a:pt x="1456963" y="283366"/>
                    <a:pt x="1449148" y="302232"/>
                    <a:pt x="1435238" y="316143"/>
                  </a:cubicBezTo>
                  <a:cubicBezTo>
                    <a:pt x="1421328" y="330053"/>
                    <a:pt x="1402461" y="337868"/>
                    <a:pt x="1382789" y="337868"/>
                  </a:cubicBezTo>
                  <a:lnTo>
                    <a:pt x="74174" y="337868"/>
                  </a:lnTo>
                  <a:cubicBezTo>
                    <a:pt x="33209" y="337868"/>
                    <a:pt x="0" y="304659"/>
                    <a:pt x="0" y="263694"/>
                  </a:cubicBezTo>
                  <a:lnTo>
                    <a:pt x="0" y="74174"/>
                  </a:lnTo>
                  <a:cubicBezTo>
                    <a:pt x="0" y="33209"/>
                    <a:pt x="33209" y="0"/>
                    <a:pt x="74174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C54D0628-00E1-8BBB-4E77-04EF9C0A2888}"/>
                </a:ext>
              </a:extLst>
            </p:cNvPr>
            <p:cNvSpPr txBox="1"/>
            <p:nvPr/>
          </p:nvSpPr>
          <p:spPr>
            <a:xfrm>
              <a:off x="0" y="-85725"/>
              <a:ext cx="1456963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lvl="0">
                <a:lnSpc>
                  <a:spcPts val="4480"/>
                </a:lnSpc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D. </a:t>
              </a:r>
              <a:r>
                <a:rPr lang="nl-NL" sz="3200" dirty="0">
                  <a:solidFill>
                    <a:srgbClr val="FFFFFF"/>
                  </a:solidFill>
                  <a:latin typeface="ITC Motter Corpus Condensed"/>
                </a:rPr>
                <a:t>Een chatbotfoto</a:t>
              </a:r>
              <a:endParaRPr lang="en-US" sz="3200" dirty="0">
                <a:solidFill>
                  <a:srgbClr val="FFFFFF"/>
                </a:solidFill>
                <a:latin typeface="ITC Motter Corpus Condensed"/>
                <a:sym typeface="ITC Motter Corpus Condensed"/>
              </a:endParaRPr>
            </a:p>
          </p:txBody>
        </p:sp>
      </p:grpSp>
      <p:sp>
        <p:nvSpPr>
          <p:cNvPr id="21" name="TextBox 21">
            <a:extLst>
              <a:ext uri="{FF2B5EF4-FFF2-40B4-BE49-F238E27FC236}">
                <a16:creationId xmlns:a16="http://schemas.microsoft.com/office/drawing/2014/main" id="{B05E2EEB-D260-2F0F-2875-79558DAEEBE4}"/>
              </a:ext>
            </a:extLst>
          </p:cNvPr>
          <p:cNvSpPr txBox="1"/>
          <p:nvPr/>
        </p:nvSpPr>
        <p:spPr>
          <a:xfrm>
            <a:off x="5428460" y="3022230"/>
            <a:ext cx="7806956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nl-NL" sz="4400" dirty="0">
                <a:solidFill>
                  <a:srgbClr val="FFFFFF"/>
                </a:solidFill>
                <a:latin typeface="ITC Motter Corpus Condensed"/>
              </a:rPr>
              <a:t>Deze persoon bestaat (jammer genoeg) niet echt. Hoe noemen we zo'n AI-gecreëerde afbeelding?</a:t>
            </a: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6FB2F64F-4221-D36D-FEA2-E0829D243279}"/>
              </a:ext>
            </a:extLst>
          </p:cNvPr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00A681BB-7D44-2769-84CF-5E6F9BF97E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5" r="20226"/>
          <a:stretch>
            <a:fillRect/>
          </a:stretch>
        </p:blipFill>
        <p:spPr>
          <a:xfrm>
            <a:off x="13508423" y="1335178"/>
            <a:ext cx="3927823" cy="5103721"/>
          </a:xfrm>
          <a:prstGeom prst="rect">
            <a:avLst/>
          </a:prstGeom>
          <a:ln w="101600">
            <a:solidFill>
              <a:srgbClr val="F8033E"/>
            </a:solidFill>
          </a:ln>
        </p:spPr>
      </p:pic>
    </p:spTree>
    <p:extLst>
      <p:ext uri="{BB962C8B-B14F-4D97-AF65-F5344CB8AC3E}">
        <p14:creationId xmlns:p14="http://schemas.microsoft.com/office/powerpoint/2010/main" val="20074547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AEC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5B3B24-1FDE-592A-C58C-E5EFE845B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94F4CFD7-5E20-6EEF-9399-B9F3032C0492}"/>
              </a:ext>
            </a:extLst>
          </p:cNvPr>
          <p:cNvGrpSpPr/>
          <p:nvPr/>
        </p:nvGrpSpPr>
        <p:grpSpPr>
          <a:xfrm>
            <a:off x="3424156" y="2353376"/>
            <a:ext cx="11439689" cy="3191439"/>
            <a:chOff x="0" y="0"/>
            <a:chExt cx="3012922" cy="84054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E24553E-6EE0-DA8E-D53C-342611546E44}"/>
                </a:ext>
              </a:extLst>
            </p:cNvPr>
            <p:cNvSpPr/>
            <p:nvPr/>
          </p:nvSpPr>
          <p:spPr>
            <a:xfrm>
              <a:off x="0" y="0"/>
              <a:ext cx="3012922" cy="840544"/>
            </a:xfrm>
            <a:custGeom>
              <a:avLst/>
              <a:gdLst/>
              <a:ahLst/>
              <a:cxnLst/>
              <a:rect l="l" t="t" r="r" b="b"/>
              <a:pathLst>
                <a:path w="3012922" h="840544">
                  <a:moveTo>
                    <a:pt x="54141" y="0"/>
                  </a:moveTo>
                  <a:lnTo>
                    <a:pt x="2958781" y="0"/>
                  </a:lnTo>
                  <a:cubicBezTo>
                    <a:pt x="2973140" y="0"/>
                    <a:pt x="2986911" y="5704"/>
                    <a:pt x="2997065" y="15857"/>
                  </a:cubicBezTo>
                  <a:cubicBezTo>
                    <a:pt x="3007218" y="26011"/>
                    <a:pt x="3012922" y="39782"/>
                    <a:pt x="3012922" y="54141"/>
                  </a:cubicBezTo>
                  <a:lnTo>
                    <a:pt x="3012922" y="786403"/>
                  </a:lnTo>
                  <a:cubicBezTo>
                    <a:pt x="3012922" y="816304"/>
                    <a:pt x="2988682" y="840544"/>
                    <a:pt x="2958781" y="840544"/>
                  </a:cubicBezTo>
                  <a:lnTo>
                    <a:pt x="54141" y="840544"/>
                  </a:lnTo>
                  <a:cubicBezTo>
                    <a:pt x="24240" y="840544"/>
                    <a:pt x="0" y="816304"/>
                    <a:pt x="0" y="786403"/>
                  </a:cubicBezTo>
                  <a:lnTo>
                    <a:pt x="0" y="54141"/>
                  </a:lnTo>
                  <a:cubicBezTo>
                    <a:pt x="0" y="24240"/>
                    <a:pt x="24240" y="0"/>
                    <a:pt x="54141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EF277D3-D7ED-2707-A586-15C0632F5145}"/>
                </a:ext>
              </a:extLst>
            </p:cNvPr>
            <p:cNvSpPr txBox="1"/>
            <p:nvPr/>
          </p:nvSpPr>
          <p:spPr>
            <a:xfrm>
              <a:off x="0" y="-123825"/>
              <a:ext cx="3012922" cy="9643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60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05168FB6-2D80-E44E-52C2-50367701C475}"/>
              </a:ext>
            </a:extLst>
          </p:cNvPr>
          <p:cNvGrpSpPr/>
          <p:nvPr/>
        </p:nvGrpSpPr>
        <p:grpSpPr>
          <a:xfrm>
            <a:off x="5906642" y="1714204"/>
            <a:ext cx="6474717" cy="1219496"/>
            <a:chOff x="0" y="-21221"/>
            <a:chExt cx="1493570" cy="28131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23C3FD2-EA13-4C1B-B48C-235ACA23EB64}"/>
                </a:ext>
              </a:extLst>
            </p:cNvPr>
            <p:cNvSpPr/>
            <p:nvPr/>
          </p:nvSpPr>
          <p:spPr>
            <a:xfrm>
              <a:off x="0" y="0"/>
              <a:ext cx="1493570" cy="252443"/>
            </a:xfrm>
            <a:custGeom>
              <a:avLst/>
              <a:gdLst/>
              <a:ahLst/>
              <a:cxnLst/>
              <a:rect l="l" t="t" r="r" b="b"/>
              <a:pathLst>
                <a:path w="1493570" h="252443">
                  <a:moveTo>
                    <a:pt x="746785" y="0"/>
                  </a:moveTo>
                  <a:cubicBezTo>
                    <a:pt x="334347" y="0"/>
                    <a:pt x="0" y="56511"/>
                    <a:pt x="0" y="126221"/>
                  </a:cubicBezTo>
                  <a:cubicBezTo>
                    <a:pt x="0" y="195932"/>
                    <a:pt x="334347" y="252443"/>
                    <a:pt x="746785" y="252443"/>
                  </a:cubicBezTo>
                  <a:cubicBezTo>
                    <a:pt x="1159223" y="252443"/>
                    <a:pt x="1493570" y="195932"/>
                    <a:pt x="1493570" y="126221"/>
                  </a:cubicBezTo>
                  <a:cubicBezTo>
                    <a:pt x="1493570" y="56511"/>
                    <a:pt x="1159223" y="0"/>
                    <a:pt x="746785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78A66FCF-EB2D-8311-21D2-F614248B19F4}"/>
                </a:ext>
              </a:extLst>
            </p:cNvPr>
            <p:cNvSpPr txBox="1"/>
            <p:nvPr/>
          </p:nvSpPr>
          <p:spPr>
            <a:xfrm>
              <a:off x="140022" y="-21221"/>
              <a:ext cx="1213525" cy="2813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41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999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MULTIPLE GOK</a:t>
              </a: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51237795-2EC8-4C85-273F-C0D5CE63E7A9}"/>
              </a:ext>
            </a:extLst>
          </p:cNvPr>
          <p:cNvGrpSpPr/>
          <p:nvPr/>
        </p:nvGrpSpPr>
        <p:grpSpPr>
          <a:xfrm>
            <a:off x="3424156" y="5475093"/>
            <a:ext cx="5719844" cy="1608328"/>
            <a:chOff x="0" y="-85725"/>
            <a:chExt cx="1506461" cy="42359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3F6D2C64-0A25-891E-82EE-7A1328FAF663}"/>
                </a:ext>
              </a:extLst>
            </p:cNvPr>
            <p:cNvSpPr/>
            <p:nvPr/>
          </p:nvSpPr>
          <p:spPr>
            <a:xfrm>
              <a:off x="0" y="0"/>
              <a:ext cx="1506461" cy="337868"/>
            </a:xfrm>
            <a:custGeom>
              <a:avLst/>
              <a:gdLst/>
              <a:ahLst/>
              <a:cxnLst/>
              <a:rect l="l" t="t" r="r" b="b"/>
              <a:pathLst>
                <a:path w="1506461" h="337868">
                  <a:moveTo>
                    <a:pt x="71737" y="0"/>
                  </a:moveTo>
                  <a:lnTo>
                    <a:pt x="1434725" y="0"/>
                  </a:lnTo>
                  <a:cubicBezTo>
                    <a:pt x="1453750" y="0"/>
                    <a:pt x="1471997" y="7558"/>
                    <a:pt x="1485450" y="21011"/>
                  </a:cubicBezTo>
                  <a:cubicBezTo>
                    <a:pt x="1498903" y="34464"/>
                    <a:pt x="1506461" y="52711"/>
                    <a:pt x="1506461" y="71737"/>
                  </a:cubicBezTo>
                  <a:lnTo>
                    <a:pt x="1506461" y="266131"/>
                  </a:lnTo>
                  <a:cubicBezTo>
                    <a:pt x="1506461" y="305750"/>
                    <a:pt x="1474344" y="337868"/>
                    <a:pt x="1434725" y="337868"/>
                  </a:cubicBezTo>
                  <a:lnTo>
                    <a:pt x="71737" y="337868"/>
                  </a:lnTo>
                  <a:cubicBezTo>
                    <a:pt x="32118" y="337868"/>
                    <a:pt x="0" y="305750"/>
                    <a:pt x="0" y="266131"/>
                  </a:cubicBezTo>
                  <a:lnTo>
                    <a:pt x="0" y="71737"/>
                  </a:lnTo>
                  <a:cubicBezTo>
                    <a:pt x="0" y="32118"/>
                    <a:pt x="32118" y="0"/>
                    <a:pt x="71737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1EFB2434-A407-CBDC-2E0E-3AB3CD5B62A3}"/>
                </a:ext>
              </a:extLst>
            </p:cNvPr>
            <p:cNvSpPr txBox="1"/>
            <p:nvPr/>
          </p:nvSpPr>
          <p:spPr>
            <a:xfrm>
              <a:off x="0" y="-85725"/>
              <a:ext cx="1506461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l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+mn-ea"/>
                  <a:cs typeface="+mn-cs"/>
                  <a:sym typeface="ITC Motter Corpus Condensed"/>
                </a:rPr>
                <a:t>. </a:t>
              </a:r>
              <a:r>
                <a:rPr kumimoji="0" lang="nl-NL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+mn-ea"/>
                  <a:cs typeface="+mn-cs"/>
                </a:rPr>
                <a:t>Een digitale tweeling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+mn-ea"/>
                <a:cs typeface="+mn-cs"/>
                <a:sym typeface="ITC Motter Corpus Condensed"/>
              </a:endParaRP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8FF45AC7-CBA4-D922-066A-B5B88EA09766}"/>
              </a:ext>
            </a:extLst>
          </p:cNvPr>
          <p:cNvGrpSpPr/>
          <p:nvPr/>
        </p:nvGrpSpPr>
        <p:grpSpPr>
          <a:xfrm>
            <a:off x="9331938" y="5800580"/>
            <a:ext cx="5531907" cy="1282841"/>
            <a:chOff x="0" y="0"/>
            <a:chExt cx="1456963" cy="337868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D8AD2BDC-F10D-2B88-5054-9B85F6112DC2}"/>
                </a:ext>
              </a:extLst>
            </p:cNvPr>
            <p:cNvSpPr/>
            <p:nvPr/>
          </p:nvSpPr>
          <p:spPr>
            <a:xfrm>
              <a:off x="0" y="0"/>
              <a:ext cx="1456963" cy="337868"/>
            </a:xfrm>
            <a:custGeom>
              <a:avLst/>
              <a:gdLst/>
              <a:ahLst/>
              <a:cxnLst/>
              <a:rect l="l" t="t" r="r" b="b"/>
              <a:pathLst>
                <a:path w="1456963" h="337868">
                  <a:moveTo>
                    <a:pt x="74174" y="0"/>
                  </a:moveTo>
                  <a:lnTo>
                    <a:pt x="1382789" y="0"/>
                  </a:lnTo>
                  <a:cubicBezTo>
                    <a:pt x="1423754" y="0"/>
                    <a:pt x="1456963" y="33209"/>
                    <a:pt x="1456963" y="74174"/>
                  </a:cubicBezTo>
                  <a:lnTo>
                    <a:pt x="1456963" y="263694"/>
                  </a:lnTo>
                  <a:cubicBezTo>
                    <a:pt x="1456963" y="283366"/>
                    <a:pt x="1449148" y="302232"/>
                    <a:pt x="1435238" y="316143"/>
                  </a:cubicBezTo>
                  <a:cubicBezTo>
                    <a:pt x="1421328" y="330053"/>
                    <a:pt x="1402461" y="337868"/>
                    <a:pt x="1382789" y="337868"/>
                  </a:cubicBezTo>
                  <a:lnTo>
                    <a:pt x="74174" y="337868"/>
                  </a:lnTo>
                  <a:cubicBezTo>
                    <a:pt x="33209" y="337868"/>
                    <a:pt x="0" y="304659"/>
                    <a:pt x="0" y="263694"/>
                  </a:cubicBezTo>
                  <a:lnTo>
                    <a:pt x="0" y="74174"/>
                  </a:lnTo>
                  <a:cubicBezTo>
                    <a:pt x="0" y="33209"/>
                    <a:pt x="33209" y="0"/>
                    <a:pt x="74174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5582FEB4-0E0F-B480-2100-8DF5EF9E830A}"/>
                </a:ext>
              </a:extLst>
            </p:cNvPr>
            <p:cNvSpPr txBox="1"/>
            <p:nvPr/>
          </p:nvSpPr>
          <p:spPr>
            <a:xfrm>
              <a:off x="0" y="-85725"/>
              <a:ext cx="1456963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l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B. </a:t>
              </a:r>
              <a:r>
                <a:rPr kumimoji="0" lang="nl-NL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+mn-ea"/>
                  <a:cs typeface="+mn-cs"/>
                </a:rPr>
                <a:t>Een </a:t>
              </a:r>
              <a:r>
                <a:rPr kumimoji="0" lang="nl-NL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+mn-ea"/>
                  <a:cs typeface="+mn-cs"/>
                </a:rPr>
                <a:t>deep</a:t>
              </a:r>
              <a:r>
                <a:rPr kumimoji="0" lang="nl-NL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+mn-ea"/>
                  <a:cs typeface="+mn-cs"/>
                </a:rPr>
                <a:t> scan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+mn-ea"/>
                <a:cs typeface="+mn-cs"/>
                <a:sym typeface="ITC Motter Corpus Condensed"/>
              </a:endParaRPr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6005AA46-EAB9-76B8-1C1E-ACBD5E568246}"/>
              </a:ext>
            </a:extLst>
          </p:cNvPr>
          <p:cNvGrpSpPr/>
          <p:nvPr/>
        </p:nvGrpSpPr>
        <p:grpSpPr>
          <a:xfrm>
            <a:off x="3424156" y="7197961"/>
            <a:ext cx="5719844" cy="1282841"/>
            <a:chOff x="0" y="0"/>
            <a:chExt cx="1506461" cy="337868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7E8D017B-13C1-B23D-CEEA-152DFF009DC5}"/>
                </a:ext>
              </a:extLst>
            </p:cNvPr>
            <p:cNvSpPr/>
            <p:nvPr/>
          </p:nvSpPr>
          <p:spPr>
            <a:xfrm>
              <a:off x="0" y="0"/>
              <a:ext cx="1506461" cy="337868"/>
            </a:xfrm>
            <a:custGeom>
              <a:avLst/>
              <a:gdLst/>
              <a:ahLst/>
              <a:cxnLst/>
              <a:rect l="l" t="t" r="r" b="b"/>
              <a:pathLst>
                <a:path w="1506461" h="337868">
                  <a:moveTo>
                    <a:pt x="71737" y="0"/>
                  </a:moveTo>
                  <a:lnTo>
                    <a:pt x="1434725" y="0"/>
                  </a:lnTo>
                  <a:cubicBezTo>
                    <a:pt x="1453750" y="0"/>
                    <a:pt x="1471997" y="7558"/>
                    <a:pt x="1485450" y="21011"/>
                  </a:cubicBezTo>
                  <a:cubicBezTo>
                    <a:pt x="1498903" y="34464"/>
                    <a:pt x="1506461" y="52711"/>
                    <a:pt x="1506461" y="71737"/>
                  </a:cubicBezTo>
                  <a:lnTo>
                    <a:pt x="1506461" y="266131"/>
                  </a:lnTo>
                  <a:cubicBezTo>
                    <a:pt x="1506461" y="305750"/>
                    <a:pt x="1474344" y="337868"/>
                    <a:pt x="1434725" y="337868"/>
                  </a:cubicBezTo>
                  <a:lnTo>
                    <a:pt x="71737" y="337868"/>
                  </a:lnTo>
                  <a:cubicBezTo>
                    <a:pt x="32118" y="337868"/>
                    <a:pt x="0" y="305750"/>
                    <a:pt x="0" y="266131"/>
                  </a:cubicBezTo>
                  <a:lnTo>
                    <a:pt x="0" y="71737"/>
                  </a:lnTo>
                  <a:cubicBezTo>
                    <a:pt x="0" y="32118"/>
                    <a:pt x="32118" y="0"/>
                    <a:pt x="71737" y="0"/>
                  </a:cubicBezTo>
                  <a:close/>
                </a:path>
              </a:pathLst>
            </a:custGeom>
            <a:solidFill>
              <a:schemeClr val="bg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44A94D9F-A7B2-B11F-A336-BFFCAA4E88C6}"/>
                </a:ext>
              </a:extLst>
            </p:cNvPr>
            <p:cNvSpPr txBox="1"/>
            <p:nvPr/>
          </p:nvSpPr>
          <p:spPr>
            <a:xfrm>
              <a:off x="0" y="-85725"/>
              <a:ext cx="1506461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l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C. </a:t>
              </a:r>
              <a:r>
                <a:rPr kumimoji="0" lang="nl-NL" sz="3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ITC Motter Corpus Condensed"/>
                  <a:ea typeface="+mn-ea"/>
                  <a:cs typeface="+mn-cs"/>
                </a:rPr>
                <a:t>Een synthetische afbeelding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TC Motter Corpus Condensed"/>
                <a:ea typeface="+mn-ea"/>
                <a:cs typeface="+mn-cs"/>
                <a:sym typeface="ITC Motter Corpus Condensed"/>
              </a:endParaRP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6EC3CC5A-C686-0DFA-CED8-536646212D49}"/>
              </a:ext>
            </a:extLst>
          </p:cNvPr>
          <p:cNvGrpSpPr/>
          <p:nvPr/>
        </p:nvGrpSpPr>
        <p:grpSpPr>
          <a:xfrm>
            <a:off x="9331938" y="7197961"/>
            <a:ext cx="5531907" cy="1282841"/>
            <a:chOff x="0" y="0"/>
            <a:chExt cx="1456963" cy="337868"/>
          </a:xfrm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75EFDC2C-7A7E-B553-5BFB-CF20530A7C32}"/>
                </a:ext>
              </a:extLst>
            </p:cNvPr>
            <p:cNvSpPr/>
            <p:nvPr/>
          </p:nvSpPr>
          <p:spPr>
            <a:xfrm>
              <a:off x="0" y="0"/>
              <a:ext cx="1456963" cy="337868"/>
            </a:xfrm>
            <a:custGeom>
              <a:avLst/>
              <a:gdLst/>
              <a:ahLst/>
              <a:cxnLst/>
              <a:rect l="l" t="t" r="r" b="b"/>
              <a:pathLst>
                <a:path w="1456963" h="337868">
                  <a:moveTo>
                    <a:pt x="74174" y="0"/>
                  </a:moveTo>
                  <a:lnTo>
                    <a:pt x="1382789" y="0"/>
                  </a:lnTo>
                  <a:cubicBezTo>
                    <a:pt x="1423754" y="0"/>
                    <a:pt x="1456963" y="33209"/>
                    <a:pt x="1456963" y="74174"/>
                  </a:cubicBezTo>
                  <a:lnTo>
                    <a:pt x="1456963" y="263694"/>
                  </a:lnTo>
                  <a:cubicBezTo>
                    <a:pt x="1456963" y="283366"/>
                    <a:pt x="1449148" y="302232"/>
                    <a:pt x="1435238" y="316143"/>
                  </a:cubicBezTo>
                  <a:cubicBezTo>
                    <a:pt x="1421328" y="330053"/>
                    <a:pt x="1402461" y="337868"/>
                    <a:pt x="1382789" y="337868"/>
                  </a:cubicBezTo>
                  <a:lnTo>
                    <a:pt x="74174" y="337868"/>
                  </a:lnTo>
                  <a:cubicBezTo>
                    <a:pt x="33209" y="337868"/>
                    <a:pt x="0" y="304659"/>
                    <a:pt x="0" y="263694"/>
                  </a:cubicBezTo>
                  <a:lnTo>
                    <a:pt x="0" y="74174"/>
                  </a:lnTo>
                  <a:cubicBezTo>
                    <a:pt x="0" y="33209"/>
                    <a:pt x="33209" y="0"/>
                    <a:pt x="74174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1CE58F16-3A74-E7CB-A8B6-F281A738D25A}"/>
                </a:ext>
              </a:extLst>
            </p:cNvPr>
            <p:cNvSpPr txBox="1"/>
            <p:nvPr/>
          </p:nvSpPr>
          <p:spPr>
            <a:xfrm>
              <a:off x="0" y="-85725"/>
              <a:ext cx="1456963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l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D. </a:t>
              </a:r>
              <a:r>
                <a:rPr kumimoji="0" lang="nl-NL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+mn-ea"/>
                  <a:cs typeface="+mn-cs"/>
                </a:rPr>
                <a:t>Een chatbotfoto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+mn-ea"/>
                <a:cs typeface="+mn-cs"/>
                <a:sym typeface="ITC Motter Corpus Condensed"/>
              </a:endParaRPr>
            </a:p>
          </p:txBody>
        </p:sp>
      </p:grpSp>
      <p:sp>
        <p:nvSpPr>
          <p:cNvPr id="21" name="TextBox 21">
            <a:extLst>
              <a:ext uri="{FF2B5EF4-FFF2-40B4-BE49-F238E27FC236}">
                <a16:creationId xmlns:a16="http://schemas.microsoft.com/office/drawing/2014/main" id="{EDD7DC6B-F09E-1C9D-D266-801E801A9403}"/>
              </a:ext>
            </a:extLst>
          </p:cNvPr>
          <p:cNvSpPr txBox="1"/>
          <p:nvPr/>
        </p:nvSpPr>
        <p:spPr>
          <a:xfrm>
            <a:off x="5428460" y="3022230"/>
            <a:ext cx="7806956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4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+mn-ea"/>
                <a:cs typeface="+mn-cs"/>
              </a:rPr>
              <a:t>Deze persoon bestaat (jammer genoeg) niet echt. Hoe noemen we zo'n AI-gecreëerde afbeelding?</a:t>
            </a: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71502708-CED5-0F50-78F1-D2C9FAFE8A64}"/>
              </a:ext>
            </a:extLst>
          </p:cNvPr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7E1C30D3-6A29-095F-FD81-C5E85B6290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5" r="20226"/>
          <a:stretch>
            <a:fillRect/>
          </a:stretch>
        </p:blipFill>
        <p:spPr>
          <a:xfrm>
            <a:off x="13508423" y="1335178"/>
            <a:ext cx="3927823" cy="5103721"/>
          </a:xfrm>
          <a:prstGeom prst="rect">
            <a:avLst/>
          </a:prstGeom>
          <a:ln w="101600">
            <a:solidFill>
              <a:srgbClr val="F8033E"/>
            </a:solidFill>
          </a:ln>
        </p:spPr>
      </p:pic>
    </p:spTree>
    <p:extLst>
      <p:ext uri="{BB962C8B-B14F-4D97-AF65-F5344CB8AC3E}">
        <p14:creationId xmlns:p14="http://schemas.microsoft.com/office/powerpoint/2010/main" val="2095064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838200" y="1360807"/>
            <a:ext cx="16236751" cy="3795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58"/>
              </a:lnSpc>
            </a:pPr>
            <a:r>
              <a:rPr lang="en-US" sz="14500" spc="243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KLAAR VOOR </a:t>
            </a:r>
          </a:p>
          <a:p>
            <a:pPr algn="ctr">
              <a:lnSpc>
                <a:spcPts val="14758"/>
              </a:lnSpc>
            </a:pPr>
            <a:r>
              <a:rPr lang="en-US" sz="14500" spc="243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DE START?</a:t>
            </a:r>
          </a:p>
        </p:txBody>
      </p:sp>
      <p:sp>
        <p:nvSpPr>
          <p:cNvPr id="4" name="Freeform 4"/>
          <p:cNvSpPr/>
          <p:nvPr/>
        </p:nvSpPr>
        <p:spPr>
          <a:xfrm>
            <a:off x="5698414" y="7581900"/>
            <a:ext cx="6891172" cy="4440067"/>
          </a:xfrm>
          <a:custGeom>
            <a:avLst/>
            <a:gdLst/>
            <a:ahLst/>
            <a:cxnLst/>
            <a:rect l="l" t="t" r="r" b="b"/>
            <a:pathLst>
              <a:path w="6891172" h="4440067">
                <a:moveTo>
                  <a:pt x="0" y="0"/>
                </a:moveTo>
                <a:lnTo>
                  <a:pt x="6891172" y="0"/>
                </a:lnTo>
                <a:lnTo>
                  <a:pt x="6891172" y="4440068"/>
                </a:lnTo>
                <a:lnTo>
                  <a:pt x="0" y="44400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" name="Freeform 5"/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06C19E69-2B6A-61B4-304D-4CDAD26B6B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4945150"/>
            <a:ext cx="4419600" cy="44196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2888" b="-12888"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3424156" y="2353376"/>
            <a:ext cx="11439689" cy="3191439"/>
            <a:chOff x="0" y="0"/>
            <a:chExt cx="3012922" cy="84054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12922" cy="840544"/>
            </a:xfrm>
            <a:custGeom>
              <a:avLst/>
              <a:gdLst/>
              <a:ahLst/>
              <a:cxnLst/>
              <a:rect l="l" t="t" r="r" b="b"/>
              <a:pathLst>
                <a:path w="3012922" h="840544">
                  <a:moveTo>
                    <a:pt x="54141" y="0"/>
                  </a:moveTo>
                  <a:lnTo>
                    <a:pt x="2958781" y="0"/>
                  </a:lnTo>
                  <a:cubicBezTo>
                    <a:pt x="2973140" y="0"/>
                    <a:pt x="2986911" y="5704"/>
                    <a:pt x="2997065" y="15857"/>
                  </a:cubicBezTo>
                  <a:cubicBezTo>
                    <a:pt x="3007218" y="26011"/>
                    <a:pt x="3012922" y="39782"/>
                    <a:pt x="3012922" y="54141"/>
                  </a:cubicBezTo>
                  <a:lnTo>
                    <a:pt x="3012922" y="786403"/>
                  </a:lnTo>
                  <a:cubicBezTo>
                    <a:pt x="3012922" y="816304"/>
                    <a:pt x="2988682" y="840544"/>
                    <a:pt x="2958781" y="840544"/>
                  </a:cubicBezTo>
                  <a:lnTo>
                    <a:pt x="54141" y="840544"/>
                  </a:lnTo>
                  <a:cubicBezTo>
                    <a:pt x="24240" y="840544"/>
                    <a:pt x="0" y="816304"/>
                    <a:pt x="0" y="786403"/>
                  </a:cubicBezTo>
                  <a:lnTo>
                    <a:pt x="0" y="54141"/>
                  </a:lnTo>
                  <a:cubicBezTo>
                    <a:pt x="0" y="24240"/>
                    <a:pt x="24240" y="0"/>
                    <a:pt x="54141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23825"/>
              <a:ext cx="3012922" cy="9643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01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906642" y="1714204"/>
            <a:ext cx="6474717" cy="1219496"/>
            <a:chOff x="0" y="-21221"/>
            <a:chExt cx="1493570" cy="28131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93570" cy="252443"/>
            </a:xfrm>
            <a:custGeom>
              <a:avLst/>
              <a:gdLst/>
              <a:ahLst/>
              <a:cxnLst/>
              <a:rect l="l" t="t" r="r" b="b"/>
              <a:pathLst>
                <a:path w="1493570" h="252443">
                  <a:moveTo>
                    <a:pt x="746785" y="0"/>
                  </a:moveTo>
                  <a:cubicBezTo>
                    <a:pt x="334347" y="0"/>
                    <a:pt x="0" y="56511"/>
                    <a:pt x="0" y="126221"/>
                  </a:cubicBezTo>
                  <a:cubicBezTo>
                    <a:pt x="0" y="195932"/>
                    <a:pt x="334347" y="252443"/>
                    <a:pt x="746785" y="252443"/>
                  </a:cubicBezTo>
                  <a:cubicBezTo>
                    <a:pt x="1159223" y="252443"/>
                    <a:pt x="1493570" y="195932"/>
                    <a:pt x="1493570" y="126221"/>
                  </a:cubicBezTo>
                  <a:cubicBezTo>
                    <a:pt x="1493570" y="56511"/>
                    <a:pt x="1159223" y="0"/>
                    <a:pt x="746785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40022" y="-21221"/>
              <a:ext cx="1213525" cy="2813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dirty="0">
                  <a:solidFill>
                    <a:srgbClr val="000000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MULTIPLE GOK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424156" y="5800580"/>
            <a:ext cx="5719844" cy="1282841"/>
            <a:chOff x="0" y="0"/>
            <a:chExt cx="1506461" cy="33786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506461" cy="337868"/>
            </a:xfrm>
            <a:custGeom>
              <a:avLst/>
              <a:gdLst/>
              <a:ahLst/>
              <a:cxnLst/>
              <a:rect l="l" t="t" r="r" b="b"/>
              <a:pathLst>
                <a:path w="1506461" h="337868">
                  <a:moveTo>
                    <a:pt x="71737" y="0"/>
                  </a:moveTo>
                  <a:lnTo>
                    <a:pt x="1434725" y="0"/>
                  </a:lnTo>
                  <a:cubicBezTo>
                    <a:pt x="1453750" y="0"/>
                    <a:pt x="1471997" y="7558"/>
                    <a:pt x="1485450" y="21011"/>
                  </a:cubicBezTo>
                  <a:cubicBezTo>
                    <a:pt x="1498903" y="34464"/>
                    <a:pt x="1506461" y="52711"/>
                    <a:pt x="1506461" y="71737"/>
                  </a:cubicBezTo>
                  <a:lnTo>
                    <a:pt x="1506461" y="266131"/>
                  </a:lnTo>
                  <a:cubicBezTo>
                    <a:pt x="1506461" y="305750"/>
                    <a:pt x="1474344" y="337868"/>
                    <a:pt x="1434725" y="337868"/>
                  </a:cubicBezTo>
                  <a:lnTo>
                    <a:pt x="71737" y="337868"/>
                  </a:lnTo>
                  <a:cubicBezTo>
                    <a:pt x="32118" y="337868"/>
                    <a:pt x="0" y="305750"/>
                    <a:pt x="0" y="266131"/>
                  </a:cubicBezTo>
                  <a:lnTo>
                    <a:pt x="0" y="71737"/>
                  </a:lnTo>
                  <a:cubicBezTo>
                    <a:pt x="0" y="32118"/>
                    <a:pt x="32118" y="0"/>
                    <a:pt x="71737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85725"/>
              <a:ext cx="1506461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480"/>
                </a:lnSpc>
              </a:pPr>
              <a:r>
                <a:rPr lang="en-US" sz="3200" dirty="0">
                  <a:solidFill>
                    <a:srgbClr val="FFFFFF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 A. </a:t>
              </a:r>
              <a:r>
                <a:rPr lang="en-US" sz="3200" dirty="0" err="1">
                  <a:solidFill>
                    <a:srgbClr val="FFFFFF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Februarie</a:t>
              </a:r>
              <a:r>
                <a:rPr lang="en-US" sz="3200" dirty="0">
                  <a:solidFill>
                    <a:srgbClr val="FFFFFF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 2025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331938" y="5800580"/>
            <a:ext cx="5531907" cy="1282841"/>
            <a:chOff x="0" y="0"/>
            <a:chExt cx="1456963" cy="33786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456963" cy="337868"/>
            </a:xfrm>
            <a:custGeom>
              <a:avLst/>
              <a:gdLst/>
              <a:ahLst/>
              <a:cxnLst/>
              <a:rect l="l" t="t" r="r" b="b"/>
              <a:pathLst>
                <a:path w="1456963" h="337868">
                  <a:moveTo>
                    <a:pt x="74174" y="0"/>
                  </a:moveTo>
                  <a:lnTo>
                    <a:pt x="1382789" y="0"/>
                  </a:lnTo>
                  <a:cubicBezTo>
                    <a:pt x="1423754" y="0"/>
                    <a:pt x="1456963" y="33209"/>
                    <a:pt x="1456963" y="74174"/>
                  </a:cubicBezTo>
                  <a:lnTo>
                    <a:pt x="1456963" y="263694"/>
                  </a:lnTo>
                  <a:cubicBezTo>
                    <a:pt x="1456963" y="283366"/>
                    <a:pt x="1449148" y="302232"/>
                    <a:pt x="1435238" y="316143"/>
                  </a:cubicBezTo>
                  <a:cubicBezTo>
                    <a:pt x="1421328" y="330053"/>
                    <a:pt x="1402461" y="337868"/>
                    <a:pt x="1382789" y="337868"/>
                  </a:cubicBezTo>
                  <a:lnTo>
                    <a:pt x="74174" y="337868"/>
                  </a:lnTo>
                  <a:cubicBezTo>
                    <a:pt x="33209" y="337868"/>
                    <a:pt x="0" y="304659"/>
                    <a:pt x="0" y="263694"/>
                  </a:cubicBezTo>
                  <a:lnTo>
                    <a:pt x="0" y="74174"/>
                  </a:lnTo>
                  <a:cubicBezTo>
                    <a:pt x="0" y="33209"/>
                    <a:pt x="33209" y="0"/>
                    <a:pt x="74174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85725"/>
              <a:ext cx="1456963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480"/>
                </a:lnSpc>
              </a:pPr>
              <a:r>
                <a:rPr lang="en-US" sz="3200" dirty="0">
                  <a:solidFill>
                    <a:srgbClr val="FFFFFF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 B. December 2026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424156" y="7197961"/>
            <a:ext cx="5719844" cy="1282841"/>
            <a:chOff x="0" y="0"/>
            <a:chExt cx="1506461" cy="33786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506461" cy="337868"/>
            </a:xfrm>
            <a:custGeom>
              <a:avLst/>
              <a:gdLst/>
              <a:ahLst/>
              <a:cxnLst/>
              <a:rect l="l" t="t" r="r" b="b"/>
              <a:pathLst>
                <a:path w="1506461" h="337868">
                  <a:moveTo>
                    <a:pt x="71737" y="0"/>
                  </a:moveTo>
                  <a:lnTo>
                    <a:pt x="1434725" y="0"/>
                  </a:lnTo>
                  <a:cubicBezTo>
                    <a:pt x="1453750" y="0"/>
                    <a:pt x="1471997" y="7558"/>
                    <a:pt x="1485450" y="21011"/>
                  </a:cubicBezTo>
                  <a:cubicBezTo>
                    <a:pt x="1498903" y="34464"/>
                    <a:pt x="1506461" y="52711"/>
                    <a:pt x="1506461" y="71737"/>
                  </a:cubicBezTo>
                  <a:lnTo>
                    <a:pt x="1506461" y="266131"/>
                  </a:lnTo>
                  <a:cubicBezTo>
                    <a:pt x="1506461" y="305750"/>
                    <a:pt x="1474344" y="337868"/>
                    <a:pt x="1434725" y="337868"/>
                  </a:cubicBezTo>
                  <a:lnTo>
                    <a:pt x="71737" y="337868"/>
                  </a:lnTo>
                  <a:cubicBezTo>
                    <a:pt x="32118" y="337868"/>
                    <a:pt x="0" y="305750"/>
                    <a:pt x="0" y="266131"/>
                  </a:cubicBezTo>
                  <a:lnTo>
                    <a:pt x="0" y="71737"/>
                  </a:lnTo>
                  <a:cubicBezTo>
                    <a:pt x="0" y="32118"/>
                    <a:pt x="32118" y="0"/>
                    <a:pt x="71737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85725"/>
              <a:ext cx="1506461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480"/>
                </a:lnSpc>
              </a:pPr>
              <a:r>
                <a:rPr lang="en-US" sz="3200" dirty="0">
                  <a:solidFill>
                    <a:srgbClr val="FFFFFF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 C. 1 </a:t>
              </a:r>
              <a:r>
                <a:rPr lang="en-US" sz="3200" dirty="0" err="1">
                  <a:solidFill>
                    <a:srgbClr val="FFFFFF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januari</a:t>
              </a:r>
              <a:r>
                <a:rPr lang="en-US" sz="3200" dirty="0">
                  <a:solidFill>
                    <a:srgbClr val="FFFFFF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 2028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331938" y="7197961"/>
            <a:ext cx="5531907" cy="1282841"/>
            <a:chOff x="0" y="0"/>
            <a:chExt cx="1456963" cy="33786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56963" cy="337868"/>
            </a:xfrm>
            <a:custGeom>
              <a:avLst/>
              <a:gdLst/>
              <a:ahLst/>
              <a:cxnLst/>
              <a:rect l="l" t="t" r="r" b="b"/>
              <a:pathLst>
                <a:path w="1456963" h="337868">
                  <a:moveTo>
                    <a:pt x="74174" y="0"/>
                  </a:moveTo>
                  <a:lnTo>
                    <a:pt x="1382789" y="0"/>
                  </a:lnTo>
                  <a:cubicBezTo>
                    <a:pt x="1423754" y="0"/>
                    <a:pt x="1456963" y="33209"/>
                    <a:pt x="1456963" y="74174"/>
                  </a:cubicBezTo>
                  <a:lnTo>
                    <a:pt x="1456963" y="263694"/>
                  </a:lnTo>
                  <a:cubicBezTo>
                    <a:pt x="1456963" y="283366"/>
                    <a:pt x="1449148" y="302232"/>
                    <a:pt x="1435238" y="316143"/>
                  </a:cubicBezTo>
                  <a:cubicBezTo>
                    <a:pt x="1421328" y="330053"/>
                    <a:pt x="1402461" y="337868"/>
                    <a:pt x="1382789" y="337868"/>
                  </a:cubicBezTo>
                  <a:lnTo>
                    <a:pt x="74174" y="337868"/>
                  </a:lnTo>
                  <a:cubicBezTo>
                    <a:pt x="33209" y="337868"/>
                    <a:pt x="0" y="304659"/>
                    <a:pt x="0" y="263694"/>
                  </a:cubicBezTo>
                  <a:lnTo>
                    <a:pt x="0" y="74174"/>
                  </a:lnTo>
                  <a:cubicBezTo>
                    <a:pt x="0" y="33209"/>
                    <a:pt x="33209" y="0"/>
                    <a:pt x="74174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85725"/>
              <a:ext cx="1456963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480"/>
                </a:lnSpc>
              </a:pPr>
              <a:endParaRPr lang="en-US" sz="3200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endParaRP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3424155" y="3269190"/>
            <a:ext cx="11439689" cy="1455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  <a:spcBef>
                <a:spcPct val="0"/>
              </a:spcBef>
            </a:pPr>
            <a:r>
              <a:rPr lang="en-US" sz="4299" dirty="0" err="1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Vanaf</a:t>
            </a:r>
            <a:r>
              <a:rPr lang="en-US" sz="4299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lang="en-US" sz="4299" dirty="0" err="1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welke</a:t>
            </a:r>
            <a:r>
              <a:rPr lang="en-US" sz="4299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datum </a:t>
            </a:r>
            <a:r>
              <a:rPr lang="en-US" sz="4299" dirty="0" err="1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moet</a:t>
            </a:r>
            <a:r>
              <a:rPr lang="en-US" sz="4299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lang="en-US" sz="4299" dirty="0" err="1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elke</a:t>
            </a:r>
            <a:r>
              <a:rPr lang="en-US" sz="4299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Nederlander die AI </a:t>
            </a:r>
            <a:r>
              <a:rPr lang="en-US" sz="4299" dirty="0" err="1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gebruikt</a:t>
            </a:r>
            <a:r>
              <a:rPr lang="en-US" sz="4299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lang="en-US" sz="4299" dirty="0" err="1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aantoonbaar</a:t>
            </a:r>
            <a:r>
              <a:rPr lang="en-US" sz="4299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AI-</a:t>
            </a:r>
            <a:r>
              <a:rPr lang="en-US" sz="4299" dirty="0" err="1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geletterd</a:t>
            </a:r>
            <a:r>
              <a:rPr lang="en-US" sz="4299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lang="en-US" sz="4299" dirty="0" err="1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zijn</a:t>
            </a:r>
            <a:r>
              <a:rPr lang="en-US" sz="4299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?</a:t>
            </a:r>
          </a:p>
        </p:txBody>
      </p:sp>
      <p:sp>
        <p:nvSpPr>
          <p:cNvPr id="22" name="Freeform 22"/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18556023-A73A-2D64-E8B3-FB69E7C09321}"/>
              </a:ext>
            </a:extLst>
          </p:cNvPr>
          <p:cNvSpPr txBox="1"/>
          <p:nvPr/>
        </p:nvSpPr>
        <p:spPr>
          <a:xfrm>
            <a:off x="9348503" y="7428043"/>
            <a:ext cx="9144000" cy="606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dirty="0">
                <a:solidFill>
                  <a:srgbClr val="FFFFFF"/>
                </a:solidFill>
                <a:latin typeface="ITC Motter Corpus Condensed"/>
                <a:sym typeface="ITC Motter Corpus Condensed"/>
              </a:rPr>
              <a:t> D. 1 </a:t>
            </a:r>
            <a:r>
              <a:rPr lang="en-US" sz="3200" dirty="0" err="1">
                <a:solidFill>
                  <a:srgbClr val="FFFFFF"/>
                </a:solidFill>
                <a:latin typeface="ITC Motter Corpus Condensed"/>
                <a:sym typeface="ITC Motter Corpus Condensed"/>
              </a:rPr>
              <a:t>januari</a:t>
            </a:r>
            <a:r>
              <a:rPr lang="en-US" sz="3200" dirty="0">
                <a:solidFill>
                  <a:srgbClr val="FFFFFF"/>
                </a:solidFill>
                <a:latin typeface="ITC Motter Corpus Condensed"/>
                <a:sym typeface="ITC Motter Corpus Condensed"/>
              </a:rPr>
              <a:t> 2027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AEC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540B89-631C-6113-D250-B99891419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B873C4AF-C14B-AD43-049A-B1EDA4912766}"/>
              </a:ext>
            </a:extLst>
          </p:cNvPr>
          <p:cNvGrpSpPr/>
          <p:nvPr/>
        </p:nvGrpSpPr>
        <p:grpSpPr>
          <a:xfrm>
            <a:off x="3424156" y="2353376"/>
            <a:ext cx="11439689" cy="3191439"/>
            <a:chOff x="0" y="0"/>
            <a:chExt cx="3012922" cy="84054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A1BCC56-B183-C03A-A2E2-26ACB14557DF}"/>
                </a:ext>
              </a:extLst>
            </p:cNvPr>
            <p:cNvSpPr/>
            <p:nvPr/>
          </p:nvSpPr>
          <p:spPr>
            <a:xfrm>
              <a:off x="0" y="0"/>
              <a:ext cx="3012922" cy="840544"/>
            </a:xfrm>
            <a:custGeom>
              <a:avLst/>
              <a:gdLst/>
              <a:ahLst/>
              <a:cxnLst/>
              <a:rect l="l" t="t" r="r" b="b"/>
              <a:pathLst>
                <a:path w="3012922" h="840544">
                  <a:moveTo>
                    <a:pt x="54141" y="0"/>
                  </a:moveTo>
                  <a:lnTo>
                    <a:pt x="2958781" y="0"/>
                  </a:lnTo>
                  <a:cubicBezTo>
                    <a:pt x="2973140" y="0"/>
                    <a:pt x="2986911" y="5704"/>
                    <a:pt x="2997065" y="15857"/>
                  </a:cubicBezTo>
                  <a:cubicBezTo>
                    <a:pt x="3007218" y="26011"/>
                    <a:pt x="3012922" y="39782"/>
                    <a:pt x="3012922" y="54141"/>
                  </a:cubicBezTo>
                  <a:lnTo>
                    <a:pt x="3012922" y="786403"/>
                  </a:lnTo>
                  <a:cubicBezTo>
                    <a:pt x="3012922" y="816304"/>
                    <a:pt x="2988682" y="840544"/>
                    <a:pt x="2958781" y="840544"/>
                  </a:cubicBezTo>
                  <a:lnTo>
                    <a:pt x="54141" y="840544"/>
                  </a:lnTo>
                  <a:cubicBezTo>
                    <a:pt x="24240" y="840544"/>
                    <a:pt x="0" y="816304"/>
                    <a:pt x="0" y="786403"/>
                  </a:cubicBezTo>
                  <a:lnTo>
                    <a:pt x="0" y="54141"/>
                  </a:lnTo>
                  <a:cubicBezTo>
                    <a:pt x="0" y="24240"/>
                    <a:pt x="24240" y="0"/>
                    <a:pt x="54141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77892081-786F-A26F-7545-AF8EAA52DFF8}"/>
                </a:ext>
              </a:extLst>
            </p:cNvPr>
            <p:cNvSpPr txBox="1"/>
            <p:nvPr/>
          </p:nvSpPr>
          <p:spPr>
            <a:xfrm>
              <a:off x="0" y="-123825"/>
              <a:ext cx="3012922" cy="9643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60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B14644D5-80F2-9D39-6B17-59752326C0B8}"/>
              </a:ext>
            </a:extLst>
          </p:cNvPr>
          <p:cNvGrpSpPr/>
          <p:nvPr/>
        </p:nvGrpSpPr>
        <p:grpSpPr>
          <a:xfrm>
            <a:off x="5906642" y="1806198"/>
            <a:ext cx="6474717" cy="1094356"/>
            <a:chOff x="0" y="0"/>
            <a:chExt cx="1493570" cy="252443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0FBEB5-CE6A-7DAD-111E-7DB822729607}"/>
                </a:ext>
              </a:extLst>
            </p:cNvPr>
            <p:cNvSpPr/>
            <p:nvPr/>
          </p:nvSpPr>
          <p:spPr>
            <a:xfrm>
              <a:off x="0" y="0"/>
              <a:ext cx="1493570" cy="252443"/>
            </a:xfrm>
            <a:custGeom>
              <a:avLst/>
              <a:gdLst/>
              <a:ahLst/>
              <a:cxnLst/>
              <a:rect l="l" t="t" r="r" b="b"/>
              <a:pathLst>
                <a:path w="1493570" h="252443">
                  <a:moveTo>
                    <a:pt x="746785" y="0"/>
                  </a:moveTo>
                  <a:cubicBezTo>
                    <a:pt x="334347" y="0"/>
                    <a:pt x="0" y="56511"/>
                    <a:pt x="0" y="126221"/>
                  </a:cubicBezTo>
                  <a:cubicBezTo>
                    <a:pt x="0" y="195932"/>
                    <a:pt x="334347" y="252443"/>
                    <a:pt x="746785" y="252443"/>
                  </a:cubicBezTo>
                  <a:cubicBezTo>
                    <a:pt x="1159223" y="252443"/>
                    <a:pt x="1493570" y="195932"/>
                    <a:pt x="1493570" y="126221"/>
                  </a:cubicBezTo>
                  <a:cubicBezTo>
                    <a:pt x="1493570" y="56511"/>
                    <a:pt x="1159223" y="0"/>
                    <a:pt x="746785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8F1602A3-2079-EFAE-407D-06B5EA62A273}"/>
                </a:ext>
              </a:extLst>
            </p:cNvPr>
            <p:cNvSpPr txBox="1"/>
            <p:nvPr/>
          </p:nvSpPr>
          <p:spPr>
            <a:xfrm>
              <a:off x="140022" y="-52533"/>
              <a:ext cx="1213525" cy="2813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41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9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MULTIPLE GOK</a:t>
              </a: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48A127B1-C18E-DFAB-3B57-6443C3E75D71}"/>
              </a:ext>
            </a:extLst>
          </p:cNvPr>
          <p:cNvGrpSpPr/>
          <p:nvPr/>
        </p:nvGrpSpPr>
        <p:grpSpPr>
          <a:xfrm>
            <a:off x="3424156" y="5800580"/>
            <a:ext cx="5719844" cy="1282841"/>
            <a:chOff x="0" y="0"/>
            <a:chExt cx="1506461" cy="33786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073B16EC-39CD-5D76-69C9-6FC1ED5698D3}"/>
                </a:ext>
              </a:extLst>
            </p:cNvPr>
            <p:cNvSpPr/>
            <p:nvPr/>
          </p:nvSpPr>
          <p:spPr>
            <a:xfrm>
              <a:off x="0" y="0"/>
              <a:ext cx="1506461" cy="337868"/>
            </a:xfrm>
            <a:custGeom>
              <a:avLst/>
              <a:gdLst/>
              <a:ahLst/>
              <a:cxnLst/>
              <a:rect l="l" t="t" r="r" b="b"/>
              <a:pathLst>
                <a:path w="1506461" h="337868">
                  <a:moveTo>
                    <a:pt x="71737" y="0"/>
                  </a:moveTo>
                  <a:lnTo>
                    <a:pt x="1434725" y="0"/>
                  </a:lnTo>
                  <a:cubicBezTo>
                    <a:pt x="1453750" y="0"/>
                    <a:pt x="1471997" y="7558"/>
                    <a:pt x="1485450" y="21011"/>
                  </a:cubicBezTo>
                  <a:cubicBezTo>
                    <a:pt x="1498903" y="34464"/>
                    <a:pt x="1506461" y="52711"/>
                    <a:pt x="1506461" y="71737"/>
                  </a:cubicBezTo>
                  <a:lnTo>
                    <a:pt x="1506461" y="266131"/>
                  </a:lnTo>
                  <a:cubicBezTo>
                    <a:pt x="1506461" y="305750"/>
                    <a:pt x="1474344" y="337868"/>
                    <a:pt x="1434725" y="337868"/>
                  </a:cubicBezTo>
                  <a:lnTo>
                    <a:pt x="71737" y="337868"/>
                  </a:lnTo>
                  <a:cubicBezTo>
                    <a:pt x="32118" y="337868"/>
                    <a:pt x="0" y="305750"/>
                    <a:pt x="0" y="266131"/>
                  </a:cubicBezTo>
                  <a:lnTo>
                    <a:pt x="0" y="71737"/>
                  </a:lnTo>
                  <a:cubicBezTo>
                    <a:pt x="0" y="32118"/>
                    <a:pt x="32118" y="0"/>
                    <a:pt x="7173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F4722557-D870-FD83-3A00-323B7F312851}"/>
                </a:ext>
              </a:extLst>
            </p:cNvPr>
            <p:cNvSpPr txBox="1"/>
            <p:nvPr/>
          </p:nvSpPr>
          <p:spPr>
            <a:xfrm>
              <a:off x="0" y="-85725"/>
              <a:ext cx="1506461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42387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A.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42387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Februari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42387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 2025</a:t>
              </a: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865B0C06-D5ED-40A0-7A95-305E4EACE473}"/>
              </a:ext>
            </a:extLst>
          </p:cNvPr>
          <p:cNvGrpSpPr/>
          <p:nvPr/>
        </p:nvGrpSpPr>
        <p:grpSpPr>
          <a:xfrm>
            <a:off x="9331938" y="5800580"/>
            <a:ext cx="5531907" cy="1282841"/>
            <a:chOff x="0" y="0"/>
            <a:chExt cx="1456963" cy="337868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47F43283-AE49-EF6F-FF6B-1B3EC6A3E6FD}"/>
                </a:ext>
              </a:extLst>
            </p:cNvPr>
            <p:cNvSpPr/>
            <p:nvPr/>
          </p:nvSpPr>
          <p:spPr>
            <a:xfrm>
              <a:off x="0" y="0"/>
              <a:ext cx="1456963" cy="337868"/>
            </a:xfrm>
            <a:custGeom>
              <a:avLst/>
              <a:gdLst/>
              <a:ahLst/>
              <a:cxnLst/>
              <a:rect l="l" t="t" r="r" b="b"/>
              <a:pathLst>
                <a:path w="1456963" h="337868">
                  <a:moveTo>
                    <a:pt x="74174" y="0"/>
                  </a:moveTo>
                  <a:lnTo>
                    <a:pt x="1382789" y="0"/>
                  </a:lnTo>
                  <a:cubicBezTo>
                    <a:pt x="1423754" y="0"/>
                    <a:pt x="1456963" y="33209"/>
                    <a:pt x="1456963" y="74174"/>
                  </a:cubicBezTo>
                  <a:lnTo>
                    <a:pt x="1456963" y="263694"/>
                  </a:lnTo>
                  <a:cubicBezTo>
                    <a:pt x="1456963" y="283366"/>
                    <a:pt x="1449148" y="302232"/>
                    <a:pt x="1435238" y="316143"/>
                  </a:cubicBezTo>
                  <a:cubicBezTo>
                    <a:pt x="1421328" y="330053"/>
                    <a:pt x="1402461" y="337868"/>
                    <a:pt x="1382789" y="337868"/>
                  </a:cubicBezTo>
                  <a:lnTo>
                    <a:pt x="74174" y="337868"/>
                  </a:lnTo>
                  <a:cubicBezTo>
                    <a:pt x="33209" y="337868"/>
                    <a:pt x="0" y="304659"/>
                    <a:pt x="0" y="263694"/>
                  </a:cubicBezTo>
                  <a:lnTo>
                    <a:pt x="0" y="74174"/>
                  </a:lnTo>
                  <a:cubicBezTo>
                    <a:pt x="0" y="33209"/>
                    <a:pt x="33209" y="0"/>
                    <a:pt x="74174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781A4C99-9DF8-662D-62D7-0701C4148A0F}"/>
                </a:ext>
              </a:extLst>
            </p:cNvPr>
            <p:cNvSpPr txBox="1"/>
            <p:nvPr/>
          </p:nvSpPr>
          <p:spPr>
            <a:xfrm>
              <a:off x="0" y="-85725"/>
              <a:ext cx="1456963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480"/>
                </a:lnSpc>
              </a:pPr>
              <a:r>
                <a:rPr lang="en-US" sz="3200" dirty="0">
                  <a:solidFill>
                    <a:srgbClr val="FFFFFF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 B. December 2026</a:t>
              </a:r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B647275E-7B81-160A-449F-09202F584C6E}"/>
              </a:ext>
            </a:extLst>
          </p:cNvPr>
          <p:cNvGrpSpPr/>
          <p:nvPr/>
        </p:nvGrpSpPr>
        <p:grpSpPr>
          <a:xfrm>
            <a:off x="3424156" y="7197961"/>
            <a:ext cx="5719844" cy="1282841"/>
            <a:chOff x="0" y="0"/>
            <a:chExt cx="1506461" cy="337868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2DB8B507-5397-39CB-8DD6-8BEBD73615D4}"/>
                </a:ext>
              </a:extLst>
            </p:cNvPr>
            <p:cNvSpPr/>
            <p:nvPr/>
          </p:nvSpPr>
          <p:spPr>
            <a:xfrm>
              <a:off x="0" y="0"/>
              <a:ext cx="1506461" cy="337868"/>
            </a:xfrm>
            <a:custGeom>
              <a:avLst/>
              <a:gdLst/>
              <a:ahLst/>
              <a:cxnLst/>
              <a:rect l="l" t="t" r="r" b="b"/>
              <a:pathLst>
                <a:path w="1506461" h="337868">
                  <a:moveTo>
                    <a:pt x="71737" y="0"/>
                  </a:moveTo>
                  <a:lnTo>
                    <a:pt x="1434725" y="0"/>
                  </a:lnTo>
                  <a:cubicBezTo>
                    <a:pt x="1453750" y="0"/>
                    <a:pt x="1471997" y="7558"/>
                    <a:pt x="1485450" y="21011"/>
                  </a:cubicBezTo>
                  <a:cubicBezTo>
                    <a:pt x="1498903" y="34464"/>
                    <a:pt x="1506461" y="52711"/>
                    <a:pt x="1506461" y="71737"/>
                  </a:cubicBezTo>
                  <a:lnTo>
                    <a:pt x="1506461" y="266131"/>
                  </a:lnTo>
                  <a:cubicBezTo>
                    <a:pt x="1506461" y="305750"/>
                    <a:pt x="1474344" y="337868"/>
                    <a:pt x="1434725" y="337868"/>
                  </a:cubicBezTo>
                  <a:lnTo>
                    <a:pt x="71737" y="337868"/>
                  </a:lnTo>
                  <a:cubicBezTo>
                    <a:pt x="32118" y="337868"/>
                    <a:pt x="0" y="305750"/>
                    <a:pt x="0" y="266131"/>
                  </a:cubicBezTo>
                  <a:lnTo>
                    <a:pt x="0" y="71737"/>
                  </a:lnTo>
                  <a:cubicBezTo>
                    <a:pt x="0" y="32118"/>
                    <a:pt x="32118" y="0"/>
                    <a:pt x="71737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29C08E2B-9B86-9FB8-F196-8FE676A559AC}"/>
                </a:ext>
              </a:extLst>
            </p:cNvPr>
            <p:cNvSpPr txBox="1"/>
            <p:nvPr/>
          </p:nvSpPr>
          <p:spPr>
            <a:xfrm>
              <a:off x="0" y="-85725"/>
              <a:ext cx="1506461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480"/>
                </a:lnSpc>
              </a:pPr>
              <a:r>
                <a:rPr lang="en-US" sz="3200" dirty="0">
                  <a:solidFill>
                    <a:srgbClr val="FFFFFF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 C. 1 </a:t>
              </a:r>
              <a:r>
                <a:rPr lang="en-US" sz="3200" dirty="0" err="1">
                  <a:solidFill>
                    <a:srgbClr val="FFFFFF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januari</a:t>
              </a:r>
              <a:r>
                <a:rPr lang="en-US" sz="3200" dirty="0">
                  <a:solidFill>
                    <a:srgbClr val="FFFFFF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 2028</a:t>
              </a: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97E5C70A-FEBC-B509-1D29-21BFDDE49373}"/>
              </a:ext>
            </a:extLst>
          </p:cNvPr>
          <p:cNvGrpSpPr/>
          <p:nvPr/>
        </p:nvGrpSpPr>
        <p:grpSpPr>
          <a:xfrm>
            <a:off x="9331938" y="7197961"/>
            <a:ext cx="5531907" cy="1282841"/>
            <a:chOff x="0" y="0"/>
            <a:chExt cx="1456963" cy="337868"/>
          </a:xfrm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9F5298FC-F308-CE40-F6FF-524A1D7B2CF9}"/>
                </a:ext>
              </a:extLst>
            </p:cNvPr>
            <p:cNvSpPr/>
            <p:nvPr/>
          </p:nvSpPr>
          <p:spPr>
            <a:xfrm>
              <a:off x="0" y="0"/>
              <a:ext cx="1456963" cy="337868"/>
            </a:xfrm>
            <a:custGeom>
              <a:avLst/>
              <a:gdLst/>
              <a:ahLst/>
              <a:cxnLst/>
              <a:rect l="l" t="t" r="r" b="b"/>
              <a:pathLst>
                <a:path w="1456963" h="337868">
                  <a:moveTo>
                    <a:pt x="74174" y="0"/>
                  </a:moveTo>
                  <a:lnTo>
                    <a:pt x="1382789" y="0"/>
                  </a:lnTo>
                  <a:cubicBezTo>
                    <a:pt x="1423754" y="0"/>
                    <a:pt x="1456963" y="33209"/>
                    <a:pt x="1456963" y="74174"/>
                  </a:cubicBezTo>
                  <a:lnTo>
                    <a:pt x="1456963" y="263694"/>
                  </a:lnTo>
                  <a:cubicBezTo>
                    <a:pt x="1456963" y="283366"/>
                    <a:pt x="1449148" y="302232"/>
                    <a:pt x="1435238" y="316143"/>
                  </a:cubicBezTo>
                  <a:cubicBezTo>
                    <a:pt x="1421328" y="330053"/>
                    <a:pt x="1402461" y="337868"/>
                    <a:pt x="1382789" y="337868"/>
                  </a:cubicBezTo>
                  <a:lnTo>
                    <a:pt x="74174" y="337868"/>
                  </a:lnTo>
                  <a:cubicBezTo>
                    <a:pt x="33209" y="337868"/>
                    <a:pt x="0" y="304659"/>
                    <a:pt x="0" y="263694"/>
                  </a:cubicBezTo>
                  <a:lnTo>
                    <a:pt x="0" y="74174"/>
                  </a:lnTo>
                  <a:cubicBezTo>
                    <a:pt x="0" y="33209"/>
                    <a:pt x="33209" y="0"/>
                    <a:pt x="74174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9C154767-EA30-481E-9897-0C0ECDF9F916}"/>
                </a:ext>
              </a:extLst>
            </p:cNvPr>
            <p:cNvSpPr txBox="1"/>
            <p:nvPr/>
          </p:nvSpPr>
          <p:spPr>
            <a:xfrm>
              <a:off x="0" y="-85725"/>
              <a:ext cx="1456963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480"/>
                </a:lnSpc>
              </a:pPr>
              <a:r>
                <a:rPr lang="en-US" sz="3200" dirty="0">
                  <a:solidFill>
                    <a:srgbClr val="FFFFFF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 D. 1 </a:t>
              </a:r>
              <a:r>
                <a:rPr lang="en-US" sz="3200" dirty="0" err="1">
                  <a:solidFill>
                    <a:srgbClr val="FFFFFF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januari</a:t>
              </a:r>
              <a:r>
                <a:rPr lang="en-US" sz="3200" dirty="0">
                  <a:solidFill>
                    <a:srgbClr val="FFFFFF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 2027</a:t>
              </a:r>
            </a:p>
          </p:txBody>
        </p:sp>
      </p:grpSp>
      <p:sp>
        <p:nvSpPr>
          <p:cNvPr id="21" name="TextBox 21">
            <a:extLst>
              <a:ext uri="{FF2B5EF4-FFF2-40B4-BE49-F238E27FC236}">
                <a16:creationId xmlns:a16="http://schemas.microsoft.com/office/drawing/2014/main" id="{FCFF2145-9027-22E9-0E7F-CC318701D0C0}"/>
              </a:ext>
            </a:extLst>
          </p:cNvPr>
          <p:cNvSpPr txBox="1"/>
          <p:nvPr/>
        </p:nvSpPr>
        <p:spPr>
          <a:xfrm>
            <a:off x="5240522" y="3009900"/>
            <a:ext cx="7806956" cy="2225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  <a:spcBef>
                <a:spcPct val="0"/>
              </a:spcBef>
            </a:pPr>
            <a:r>
              <a:rPr lang="en-US" sz="4299" dirty="0" err="1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Vanaf</a:t>
            </a:r>
            <a:r>
              <a:rPr lang="en-US" sz="4299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lang="en-US" sz="4299" dirty="0" err="1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welke</a:t>
            </a:r>
            <a:r>
              <a:rPr lang="en-US" sz="4299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datum </a:t>
            </a:r>
            <a:r>
              <a:rPr lang="en-US" sz="4299" dirty="0" err="1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moet</a:t>
            </a:r>
            <a:r>
              <a:rPr lang="en-US" sz="4299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lang="en-US" sz="4299" dirty="0" err="1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elke</a:t>
            </a:r>
            <a:r>
              <a:rPr lang="en-US" sz="4299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Nederlander die AI </a:t>
            </a:r>
            <a:r>
              <a:rPr lang="en-US" sz="4299" dirty="0" err="1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gebruikt</a:t>
            </a:r>
            <a:r>
              <a:rPr lang="en-US" sz="4299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lang="en-US" sz="4299" dirty="0" err="1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aantoonbaar</a:t>
            </a:r>
            <a:r>
              <a:rPr lang="en-US" sz="4299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AI-</a:t>
            </a:r>
            <a:r>
              <a:rPr lang="en-US" sz="4299" dirty="0" err="1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geletterd</a:t>
            </a:r>
            <a:r>
              <a:rPr lang="en-US" sz="4299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lang="en-US" sz="4299" dirty="0" err="1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zijn</a:t>
            </a:r>
            <a:r>
              <a:rPr lang="en-US" sz="4299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?</a:t>
            </a: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32F80495-0899-14C8-35F6-83136D10658E}"/>
              </a:ext>
            </a:extLst>
          </p:cNvPr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9623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E7418-A25A-2E48-CE91-F9E26B08E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2C72699-6BF8-26E0-ABD2-758D80C549C7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2888" b="-1288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EF49245-99EB-DF78-079B-36758E7AEF43}"/>
              </a:ext>
            </a:extLst>
          </p:cNvPr>
          <p:cNvGrpSpPr/>
          <p:nvPr/>
        </p:nvGrpSpPr>
        <p:grpSpPr>
          <a:xfrm>
            <a:off x="3424156" y="2353376"/>
            <a:ext cx="11439689" cy="3191439"/>
            <a:chOff x="0" y="0"/>
            <a:chExt cx="3012922" cy="84054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FFE7E9D-4FF9-F1AB-95B7-3C9FB8F615BE}"/>
                </a:ext>
              </a:extLst>
            </p:cNvPr>
            <p:cNvSpPr/>
            <p:nvPr/>
          </p:nvSpPr>
          <p:spPr>
            <a:xfrm>
              <a:off x="0" y="0"/>
              <a:ext cx="3012922" cy="840544"/>
            </a:xfrm>
            <a:custGeom>
              <a:avLst/>
              <a:gdLst/>
              <a:ahLst/>
              <a:cxnLst/>
              <a:rect l="l" t="t" r="r" b="b"/>
              <a:pathLst>
                <a:path w="3012922" h="840544">
                  <a:moveTo>
                    <a:pt x="54141" y="0"/>
                  </a:moveTo>
                  <a:lnTo>
                    <a:pt x="2958781" y="0"/>
                  </a:lnTo>
                  <a:cubicBezTo>
                    <a:pt x="2973140" y="0"/>
                    <a:pt x="2986911" y="5704"/>
                    <a:pt x="2997065" y="15857"/>
                  </a:cubicBezTo>
                  <a:cubicBezTo>
                    <a:pt x="3007218" y="26011"/>
                    <a:pt x="3012922" y="39782"/>
                    <a:pt x="3012922" y="54141"/>
                  </a:cubicBezTo>
                  <a:lnTo>
                    <a:pt x="3012922" y="786403"/>
                  </a:lnTo>
                  <a:cubicBezTo>
                    <a:pt x="3012922" y="816304"/>
                    <a:pt x="2988682" y="840544"/>
                    <a:pt x="2958781" y="840544"/>
                  </a:cubicBezTo>
                  <a:lnTo>
                    <a:pt x="54141" y="840544"/>
                  </a:lnTo>
                  <a:cubicBezTo>
                    <a:pt x="24240" y="840544"/>
                    <a:pt x="0" y="816304"/>
                    <a:pt x="0" y="786403"/>
                  </a:cubicBezTo>
                  <a:lnTo>
                    <a:pt x="0" y="54141"/>
                  </a:lnTo>
                  <a:cubicBezTo>
                    <a:pt x="0" y="24240"/>
                    <a:pt x="24240" y="0"/>
                    <a:pt x="54141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20215A0-C4CD-B48A-CC4B-E7B7D624FAA5}"/>
                </a:ext>
              </a:extLst>
            </p:cNvPr>
            <p:cNvSpPr txBox="1"/>
            <p:nvPr/>
          </p:nvSpPr>
          <p:spPr>
            <a:xfrm>
              <a:off x="0" y="-123825"/>
              <a:ext cx="3012922" cy="9643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60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B79D8B8B-FC98-366E-9ECE-72AC2857B3C1}"/>
              </a:ext>
            </a:extLst>
          </p:cNvPr>
          <p:cNvGrpSpPr/>
          <p:nvPr/>
        </p:nvGrpSpPr>
        <p:grpSpPr>
          <a:xfrm>
            <a:off x="5906642" y="1714204"/>
            <a:ext cx="6474717" cy="1219496"/>
            <a:chOff x="0" y="-21221"/>
            <a:chExt cx="1493570" cy="28131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0817CB1-F9D6-A2CB-4EA6-0005353E202F}"/>
                </a:ext>
              </a:extLst>
            </p:cNvPr>
            <p:cNvSpPr/>
            <p:nvPr/>
          </p:nvSpPr>
          <p:spPr>
            <a:xfrm>
              <a:off x="0" y="0"/>
              <a:ext cx="1493570" cy="252443"/>
            </a:xfrm>
            <a:custGeom>
              <a:avLst/>
              <a:gdLst/>
              <a:ahLst/>
              <a:cxnLst/>
              <a:rect l="l" t="t" r="r" b="b"/>
              <a:pathLst>
                <a:path w="1493570" h="252443">
                  <a:moveTo>
                    <a:pt x="746785" y="0"/>
                  </a:moveTo>
                  <a:cubicBezTo>
                    <a:pt x="334347" y="0"/>
                    <a:pt x="0" y="56511"/>
                    <a:pt x="0" y="126221"/>
                  </a:cubicBezTo>
                  <a:cubicBezTo>
                    <a:pt x="0" y="195932"/>
                    <a:pt x="334347" y="252443"/>
                    <a:pt x="746785" y="252443"/>
                  </a:cubicBezTo>
                  <a:cubicBezTo>
                    <a:pt x="1159223" y="252443"/>
                    <a:pt x="1493570" y="195932"/>
                    <a:pt x="1493570" y="126221"/>
                  </a:cubicBezTo>
                  <a:cubicBezTo>
                    <a:pt x="1493570" y="56511"/>
                    <a:pt x="1159223" y="0"/>
                    <a:pt x="746785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93F4E687-0FBF-49D4-7D35-8D9FDE63AF14}"/>
                </a:ext>
              </a:extLst>
            </p:cNvPr>
            <p:cNvSpPr txBox="1"/>
            <p:nvPr/>
          </p:nvSpPr>
          <p:spPr>
            <a:xfrm>
              <a:off x="140022" y="-21221"/>
              <a:ext cx="1213525" cy="2813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41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999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MULTIPLE GOK</a:t>
              </a: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12394ECB-F930-9CBE-C9F1-1792ECF8B264}"/>
              </a:ext>
            </a:extLst>
          </p:cNvPr>
          <p:cNvGrpSpPr/>
          <p:nvPr/>
        </p:nvGrpSpPr>
        <p:grpSpPr>
          <a:xfrm>
            <a:off x="3424156" y="5800580"/>
            <a:ext cx="5719844" cy="1282841"/>
            <a:chOff x="0" y="0"/>
            <a:chExt cx="1506461" cy="33786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908C5496-F386-F302-85EF-74EB35E07716}"/>
                </a:ext>
              </a:extLst>
            </p:cNvPr>
            <p:cNvSpPr/>
            <p:nvPr/>
          </p:nvSpPr>
          <p:spPr>
            <a:xfrm>
              <a:off x="0" y="0"/>
              <a:ext cx="1506461" cy="337868"/>
            </a:xfrm>
            <a:custGeom>
              <a:avLst/>
              <a:gdLst/>
              <a:ahLst/>
              <a:cxnLst/>
              <a:rect l="l" t="t" r="r" b="b"/>
              <a:pathLst>
                <a:path w="1506461" h="337868">
                  <a:moveTo>
                    <a:pt x="71737" y="0"/>
                  </a:moveTo>
                  <a:lnTo>
                    <a:pt x="1434725" y="0"/>
                  </a:lnTo>
                  <a:cubicBezTo>
                    <a:pt x="1453750" y="0"/>
                    <a:pt x="1471997" y="7558"/>
                    <a:pt x="1485450" y="21011"/>
                  </a:cubicBezTo>
                  <a:cubicBezTo>
                    <a:pt x="1498903" y="34464"/>
                    <a:pt x="1506461" y="52711"/>
                    <a:pt x="1506461" y="71737"/>
                  </a:cubicBezTo>
                  <a:lnTo>
                    <a:pt x="1506461" y="266131"/>
                  </a:lnTo>
                  <a:cubicBezTo>
                    <a:pt x="1506461" y="305750"/>
                    <a:pt x="1474344" y="337868"/>
                    <a:pt x="1434725" y="337868"/>
                  </a:cubicBezTo>
                  <a:lnTo>
                    <a:pt x="71737" y="337868"/>
                  </a:lnTo>
                  <a:cubicBezTo>
                    <a:pt x="32118" y="337868"/>
                    <a:pt x="0" y="305750"/>
                    <a:pt x="0" y="266131"/>
                  </a:cubicBezTo>
                  <a:lnTo>
                    <a:pt x="0" y="71737"/>
                  </a:lnTo>
                  <a:cubicBezTo>
                    <a:pt x="0" y="32118"/>
                    <a:pt x="32118" y="0"/>
                    <a:pt x="71737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F2488119-104A-6FC0-1C52-5954096A206B}"/>
                </a:ext>
              </a:extLst>
            </p:cNvPr>
            <p:cNvSpPr txBox="1"/>
            <p:nvPr/>
          </p:nvSpPr>
          <p:spPr>
            <a:xfrm>
              <a:off x="0" y="-85725"/>
              <a:ext cx="1506461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A Een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rekenmachine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endParaRP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72705ACD-06A2-AF3C-7799-7AE3D85ECF8B}"/>
              </a:ext>
            </a:extLst>
          </p:cNvPr>
          <p:cNvGrpSpPr/>
          <p:nvPr/>
        </p:nvGrpSpPr>
        <p:grpSpPr>
          <a:xfrm>
            <a:off x="9331938" y="5800580"/>
            <a:ext cx="5531907" cy="1282841"/>
            <a:chOff x="0" y="0"/>
            <a:chExt cx="1456963" cy="337868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96511AFE-91FC-3973-1592-FD807DE406DB}"/>
                </a:ext>
              </a:extLst>
            </p:cNvPr>
            <p:cNvSpPr/>
            <p:nvPr/>
          </p:nvSpPr>
          <p:spPr>
            <a:xfrm>
              <a:off x="0" y="0"/>
              <a:ext cx="1456963" cy="337868"/>
            </a:xfrm>
            <a:custGeom>
              <a:avLst/>
              <a:gdLst/>
              <a:ahLst/>
              <a:cxnLst/>
              <a:rect l="l" t="t" r="r" b="b"/>
              <a:pathLst>
                <a:path w="1456963" h="337868">
                  <a:moveTo>
                    <a:pt x="74174" y="0"/>
                  </a:moveTo>
                  <a:lnTo>
                    <a:pt x="1382789" y="0"/>
                  </a:lnTo>
                  <a:cubicBezTo>
                    <a:pt x="1423754" y="0"/>
                    <a:pt x="1456963" y="33209"/>
                    <a:pt x="1456963" y="74174"/>
                  </a:cubicBezTo>
                  <a:lnTo>
                    <a:pt x="1456963" y="263694"/>
                  </a:lnTo>
                  <a:cubicBezTo>
                    <a:pt x="1456963" y="283366"/>
                    <a:pt x="1449148" y="302232"/>
                    <a:pt x="1435238" y="316143"/>
                  </a:cubicBezTo>
                  <a:cubicBezTo>
                    <a:pt x="1421328" y="330053"/>
                    <a:pt x="1402461" y="337868"/>
                    <a:pt x="1382789" y="337868"/>
                  </a:cubicBezTo>
                  <a:lnTo>
                    <a:pt x="74174" y="337868"/>
                  </a:lnTo>
                  <a:cubicBezTo>
                    <a:pt x="33209" y="337868"/>
                    <a:pt x="0" y="304659"/>
                    <a:pt x="0" y="263694"/>
                  </a:cubicBezTo>
                  <a:lnTo>
                    <a:pt x="0" y="74174"/>
                  </a:lnTo>
                  <a:cubicBezTo>
                    <a:pt x="0" y="33209"/>
                    <a:pt x="33209" y="0"/>
                    <a:pt x="74174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779A4CFD-3F21-9818-75BC-C5ED1A08B1C8}"/>
                </a:ext>
              </a:extLst>
            </p:cNvPr>
            <p:cNvSpPr txBox="1"/>
            <p:nvPr/>
          </p:nvSpPr>
          <p:spPr>
            <a:xfrm>
              <a:off x="0" y="-85725"/>
              <a:ext cx="1456963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B. Een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Excelformule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endParaRPr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3A5DD36D-E762-C8F6-8215-90B4E99ABB2A}"/>
              </a:ext>
            </a:extLst>
          </p:cNvPr>
          <p:cNvGrpSpPr/>
          <p:nvPr/>
        </p:nvGrpSpPr>
        <p:grpSpPr>
          <a:xfrm>
            <a:off x="3424156" y="7197961"/>
            <a:ext cx="5719844" cy="1282841"/>
            <a:chOff x="0" y="0"/>
            <a:chExt cx="1506461" cy="337868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9066B3E2-8E48-7070-61AA-F10B69788241}"/>
                </a:ext>
              </a:extLst>
            </p:cNvPr>
            <p:cNvSpPr/>
            <p:nvPr/>
          </p:nvSpPr>
          <p:spPr>
            <a:xfrm>
              <a:off x="0" y="0"/>
              <a:ext cx="1506461" cy="337868"/>
            </a:xfrm>
            <a:custGeom>
              <a:avLst/>
              <a:gdLst/>
              <a:ahLst/>
              <a:cxnLst/>
              <a:rect l="l" t="t" r="r" b="b"/>
              <a:pathLst>
                <a:path w="1506461" h="337868">
                  <a:moveTo>
                    <a:pt x="71737" y="0"/>
                  </a:moveTo>
                  <a:lnTo>
                    <a:pt x="1434725" y="0"/>
                  </a:lnTo>
                  <a:cubicBezTo>
                    <a:pt x="1453750" y="0"/>
                    <a:pt x="1471997" y="7558"/>
                    <a:pt x="1485450" y="21011"/>
                  </a:cubicBezTo>
                  <a:cubicBezTo>
                    <a:pt x="1498903" y="34464"/>
                    <a:pt x="1506461" y="52711"/>
                    <a:pt x="1506461" y="71737"/>
                  </a:cubicBezTo>
                  <a:lnTo>
                    <a:pt x="1506461" y="266131"/>
                  </a:lnTo>
                  <a:cubicBezTo>
                    <a:pt x="1506461" y="305750"/>
                    <a:pt x="1474344" y="337868"/>
                    <a:pt x="1434725" y="337868"/>
                  </a:cubicBezTo>
                  <a:lnTo>
                    <a:pt x="71737" y="337868"/>
                  </a:lnTo>
                  <a:cubicBezTo>
                    <a:pt x="32118" y="337868"/>
                    <a:pt x="0" y="305750"/>
                    <a:pt x="0" y="266131"/>
                  </a:cubicBezTo>
                  <a:lnTo>
                    <a:pt x="0" y="71737"/>
                  </a:lnTo>
                  <a:cubicBezTo>
                    <a:pt x="0" y="32118"/>
                    <a:pt x="32118" y="0"/>
                    <a:pt x="71737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625BA3BC-6A36-C845-50B8-51A7DB5B2149}"/>
                </a:ext>
              </a:extLst>
            </p:cNvPr>
            <p:cNvSpPr txBox="1"/>
            <p:nvPr/>
          </p:nvSpPr>
          <p:spPr>
            <a:xfrm>
              <a:off x="0" y="-85725"/>
              <a:ext cx="1506461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C.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Filmaanbiedingen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 Netflix</a:t>
              </a: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BA3F0573-40C4-0B22-B213-40AF7C481D09}"/>
              </a:ext>
            </a:extLst>
          </p:cNvPr>
          <p:cNvGrpSpPr/>
          <p:nvPr/>
        </p:nvGrpSpPr>
        <p:grpSpPr>
          <a:xfrm>
            <a:off x="9331938" y="7197961"/>
            <a:ext cx="5531907" cy="1282841"/>
            <a:chOff x="0" y="0"/>
            <a:chExt cx="1456963" cy="337868"/>
          </a:xfrm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CBBCB60D-244B-C69E-E59D-BE5D2A6EFE1C}"/>
                </a:ext>
              </a:extLst>
            </p:cNvPr>
            <p:cNvSpPr/>
            <p:nvPr/>
          </p:nvSpPr>
          <p:spPr>
            <a:xfrm>
              <a:off x="0" y="0"/>
              <a:ext cx="1456963" cy="337868"/>
            </a:xfrm>
            <a:custGeom>
              <a:avLst/>
              <a:gdLst/>
              <a:ahLst/>
              <a:cxnLst/>
              <a:rect l="l" t="t" r="r" b="b"/>
              <a:pathLst>
                <a:path w="1456963" h="337868">
                  <a:moveTo>
                    <a:pt x="74174" y="0"/>
                  </a:moveTo>
                  <a:lnTo>
                    <a:pt x="1382789" y="0"/>
                  </a:lnTo>
                  <a:cubicBezTo>
                    <a:pt x="1423754" y="0"/>
                    <a:pt x="1456963" y="33209"/>
                    <a:pt x="1456963" y="74174"/>
                  </a:cubicBezTo>
                  <a:lnTo>
                    <a:pt x="1456963" y="263694"/>
                  </a:lnTo>
                  <a:cubicBezTo>
                    <a:pt x="1456963" y="283366"/>
                    <a:pt x="1449148" y="302232"/>
                    <a:pt x="1435238" y="316143"/>
                  </a:cubicBezTo>
                  <a:cubicBezTo>
                    <a:pt x="1421328" y="330053"/>
                    <a:pt x="1402461" y="337868"/>
                    <a:pt x="1382789" y="337868"/>
                  </a:cubicBezTo>
                  <a:lnTo>
                    <a:pt x="74174" y="337868"/>
                  </a:lnTo>
                  <a:cubicBezTo>
                    <a:pt x="33209" y="337868"/>
                    <a:pt x="0" y="304659"/>
                    <a:pt x="0" y="263694"/>
                  </a:cubicBezTo>
                  <a:lnTo>
                    <a:pt x="0" y="74174"/>
                  </a:lnTo>
                  <a:cubicBezTo>
                    <a:pt x="0" y="33209"/>
                    <a:pt x="33209" y="0"/>
                    <a:pt x="74174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7186034C-5964-A05B-70E4-9D40D22B57F7}"/>
                </a:ext>
              </a:extLst>
            </p:cNvPr>
            <p:cNvSpPr txBox="1"/>
            <p:nvPr/>
          </p:nvSpPr>
          <p:spPr>
            <a:xfrm>
              <a:off x="0" y="-85725"/>
              <a:ext cx="1456963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D.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Spamfilters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 in e-mail</a:t>
              </a:r>
            </a:p>
          </p:txBody>
        </p:sp>
      </p:grpSp>
      <p:sp>
        <p:nvSpPr>
          <p:cNvPr id="21" name="TextBox 21">
            <a:extLst>
              <a:ext uri="{FF2B5EF4-FFF2-40B4-BE49-F238E27FC236}">
                <a16:creationId xmlns:a16="http://schemas.microsoft.com/office/drawing/2014/main" id="{A272E75A-7DC7-5D9C-973A-2F32CE350865}"/>
              </a:ext>
            </a:extLst>
          </p:cNvPr>
          <p:cNvSpPr txBox="1"/>
          <p:nvPr/>
        </p:nvSpPr>
        <p:spPr>
          <a:xfrm>
            <a:off x="5240520" y="3552722"/>
            <a:ext cx="7806956" cy="686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Waar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zit </a:t>
            </a:r>
            <a:r>
              <a:rPr kumimoji="0" lang="en-US" sz="4299" b="0" i="0" u="sng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geen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AI in?</a:t>
            </a: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2088CE5D-6629-7181-A685-C18D3697C8A2}"/>
              </a:ext>
            </a:extLst>
          </p:cNvPr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19861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AEC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737E95-A5EB-9E4A-ADE5-9490300B2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0841FC25-FCBF-1D3F-EFCF-9FCCB6F0E1ED}"/>
              </a:ext>
            </a:extLst>
          </p:cNvPr>
          <p:cNvGrpSpPr/>
          <p:nvPr/>
        </p:nvGrpSpPr>
        <p:grpSpPr>
          <a:xfrm>
            <a:off x="3424156" y="2353376"/>
            <a:ext cx="11439689" cy="3191439"/>
            <a:chOff x="0" y="0"/>
            <a:chExt cx="3012922" cy="84054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E2F71AB-5A5F-FBEC-2C7C-2BD7A8D32759}"/>
                </a:ext>
              </a:extLst>
            </p:cNvPr>
            <p:cNvSpPr/>
            <p:nvPr/>
          </p:nvSpPr>
          <p:spPr>
            <a:xfrm>
              <a:off x="0" y="0"/>
              <a:ext cx="3012922" cy="840544"/>
            </a:xfrm>
            <a:custGeom>
              <a:avLst/>
              <a:gdLst/>
              <a:ahLst/>
              <a:cxnLst/>
              <a:rect l="l" t="t" r="r" b="b"/>
              <a:pathLst>
                <a:path w="3012922" h="840544">
                  <a:moveTo>
                    <a:pt x="54141" y="0"/>
                  </a:moveTo>
                  <a:lnTo>
                    <a:pt x="2958781" y="0"/>
                  </a:lnTo>
                  <a:cubicBezTo>
                    <a:pt x="2973140" y="0"/>
                    <a:pt x="2986911" y="5704"/>
                    <a:pt x="2997065" y="15857"/>
                  </a:cubicBezTo>
                  <a:cubicBezTo>
                    <a:pt x="3007218" y="26011"/>
                    <a:pt x="3012922" y="39782"/>
                    <a:pt x="3012922" y="54141"/>
                  </a:cubicBezTo>
                  <a:lnTo>
                    <a:pt x="3012922" y="786403"/>
                  </a:lnTo>
                  <a:cubicBezTo>
                    <a:pt x="3012922" y="816304"/>
                    <a:pt x="2988682" y="840544"/>
                    <a:pt x="2958781" y="840544"/>
                  </a:cubicBezTo>
                  <a:lnTo>
                    <a:pt x="54141" y="840544"/>
                  </a:lnTo>
                  <a:cubicBezTo>
                    <a:pt x="24240" y="840544"/>
                    <a:pt x="0" y="816304"/>
                    <a:pt x="0" y="786403"/>
                  </a:cubicBezTo>
                  <a:lnTo>
                    <a:pt x="0" y="54141"/>
                  </a:lnTo>
                  <a:cubicBezTo>
                    <a:pt x="0" y="24240"/>
                    <a:pt x="24240" y="0"/>
                    <a:pt x="54141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3D4BAAF6-58E5-AA45-768B-CCB5FED50E67}"/>
                </a:ext>
              </a:extLst>
            </p:cNvPr>
            <p:cNvSpPr txBox="1"/>
            <p:nvPr/>
          </p:nvSpPr>
          <p:spPr>
            <a:xfrm>
              <a:off x="0" y="-123825"/>
              <a:ext cx="3012922" cy="9643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60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D5D483F4-FBAA-A4C6-C8AC-EF458229B402}"/>
              </a:ext>
            </a:extLst>
          </p:cNvPr>
          <p:cNvGrpSpPr/>
          <p:nvPr/>
        </p:nvGrpSpPr>
        <p:grpSpPr>
          <a:xfrm>
            <a:off x="5906642" y="1714204"/>
            <a:ext cx="6474717" cy="1219496"/>
            <a:chOff x="0" y="-21221"/>
            <a:chExt cx="1493570" cy="28131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E6D7BC0-5590-760C-BDB8-37C336AD4278}"/>
                </a:ext>
              </a:extLst>
            </p:cNvPr>
            <p:cNvSpPr/>
            <p:nvPr/>
          </p:nvSpPr>
          <p:spPr>
            <a:xfrm>
              <a:off x="0" y="0"/>
              <a:ext cx="1493570" cy="252443"/>
            </a:xfrm>
            <a:custGeom>
              <a:avLst/>
              <a:gdLst/>
              <a:ahLst/>
              <a:cxnLst/>
              <a:rect l="l" t="t" r="r" b="b"/>
              <a:pathLst>
                <a:path w="1493570" h="252443">
                  <a:moveTo>
                    <a:pt x="746785" y="0"/>
                  </a:moveTo>
                  <a:cubicBezTo>
                    <a:pt x="334347" y="0"/>
                    <a:pt x="0" y="56511"/>
                    <a:pt x="0" y="126221"/>
                  </a:cubicBezTo>
                  <a:cubicBezTo>
                    <a:pt x="0" y="195932"/>
                    <a:pt x="334347" y="252443"/>
                    <a:pt x="746785" y="252443"/>
                  </a:cubicBezTo>
                  <a:cubicBezTo>
                    <a:pt x="1159223" y="252443"/>
                    <a:pt x="1493570" y="195932"/>
                    <a:pt x="1493570" y="126221"/>
                  </a:cubicBezTo>
                  <a:cubicBezTo>
                    <a:pt x="1493570" y="56511"/>
                    <a:pt x="1159223" y="0"/>
                    <a:pt x="746785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8D0F9B19-90A4-2E6D-CBA7-EA4E2DC0AA19}"/>
                </a:ext>
              </a:extLst>
            </p:cNvPr>
            <p:cNvSpPr txBox="1"/>
            <p:nvPr/>
          </p:nvSpPr>
          <p:spPr>
            <a:xfrm>
              <a:off x="140022" y="-21221"/>
              <a:ext cx="1213525" cy="2813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41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999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MULTIPLE GOK</a:t>
              </a: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70074EEF-6FBD-FCD8-B362-0B0F91877DB7}"/>
              </a:ext>
            </a:extLst>
          </p:cNvPr>
          <p:cNvGrpSpPr/>
          <p:nvPr/>
        </p:nvGrpSpPr>
        <p:grpSpPr>
          <a:xfrm>
            <a:off x="3424156" y="5475093"/>
            <a:ext cx="5719844" cy="1608328"/>
            <a:chOff x="0" y="-85725"/>
            <a:chExt cx="1506461" cy="42359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29B4BDEF-795E-1790-0F4B-669FD7F4A79E}"/>
                </a:ext>
              </a:extLst>
            </p:cNvPr>
            <p:cNvSpPr/>
            <p:nvPr/>
          </p:nvSpPr>
          <p:spPr>
            <a:xfrm>
              <a:off x="0" y="0"/>
              <a:ext cx="1506461" cy="337868"/>
            </a:xfrm>
            <a:custGeom>
              <a:avLst/>
              <a:gdLst/>
              <a:ahLst/>
              <a:cxnLst/>
              <a:rect l="l" t="t" r="r" b="b"/>
              <a:pathLst>
                <a:path w="1506461" h="337868">
                  <a:moveTo>
                    <a:pt x="71737" y="0"/>
                  </a:moveTo>
                  <a:lnTo>
                    <a:pt x="1434725" y="0"/>
                  </a:lnTo>
                  <a:cubicBezTo>
                    <a:pt x="1453750" y="0"/>
                    <a:pt x="1471997" y="7558"/>
                    <a:pt x="1485450" y="21011"/>
                  </a:cubicBezTo>
                  <a:cubicBezTo>
                    <a:pt x="1498903" y="34464"/>
                    <a:pt x="1506461" y="52711"/>
                    <a:pt x="1506461" y="71737"/>
                  </a:cubicBezTo>
                  <a:lnTo>
                    <a:pt x="1506461" y="266131"/>
                  </a:lnTo>
                  <a:cubicBezTo>
                    <a:pt x="1506461" y="305750"/>
                    <a:pt x="1474344" y="337868"/>
                    <a:pt x="1434725" y="337868"/>
                  </a:cubicBezTo>
                  <a:lnTo>
                    <a:pt x="71737" y="337868"/>
                  </a:lnTo>
                  <a:cubicBezTo>
                    <a:pt x="32118" y="337868"/>
                    <a:pt x="0" y="305750"/>
                    <a:pt x="0" y="266131"/>
                  </a:cubicBezTo>
                  <a:lnTo>
                    <a:pt x="0" y="71737"/>
                  </a:lnTo>
                  <a:cubicBezTo>
                    <a:pt x="0" y="32118"/>
                    <a:pt x="32118" y="0"/>
                    <a:pt x="71737" y="0"/>
                  </a:cubicBezTo>
                  <a:close/>
                </a:path>
              </a:pathLst>
            </a:custGeom>
            <a:solidFill>
              <a:schemeClr val="bg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A859D1AA-4B88-1DEC-8039-D6D320B72EED}"/>
                </a:ext>
              </a:extLst>
            </p:cNvPr>
            <p:cNvSpPr txBox="1"/>
            <p:nvPr/>
          </p:nvSpPr>
          <p:spPr>
            <a:xfrm>
              <a:off x="0" y="-85725"/>
              <a:ext cx="1506461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l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ITC Motter Corpus Condensed"/>
                  <a:ea typeface="+mn-ea"/>
                  <a:cs typeface="+mn-cs"/>
                  <a:sym typeface="ITC Motter Corpus Condensed"/>
                </a:rPr>
                <a:t>. </a:t>
              </a:r>
              <a:r>
                <a:rPr kumimoji="0" lang="nl-NL" sz="3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ITC Motter Corpus Condensed"/>
                  <a:ea typeface="+mn-ea"/>
                  <a:cs typeface="+mn-cs"/>
                </a:rPr>
                <a:t>Een </a:t>
              </a:r>
              <a:r>
                <a:rPr lang="nl-NL" sz="3200" dirty="0">
                  <a:latin typeface="ITC Motter Corpus Condensed"/>
                </a:rPr>
                <a:t>rekenmachine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TC Motter Corpus Condensed"/>
                <a:ea typeface="+mn-ea"/>
                <a:cs typeface="+mn-cs"/>
                <a:sym typeface="ITC Motter Corpus Condensed"/>
              </a:endParaRP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06396DFC-D6EF-6C06-485F-C8F7D8784ADC}"/>
              </a:ext>
            </a:extLst>
          </p:cNvPr>
          <p:cNvGrpSpPr/>
          <p:nvPr/>
        </p:nvGrpSpPr>
        <p:grpSpPr>
          <a:xfrm>
            <a:off x="9331938" y="5800580"/>
            <a:ext cx="5531907" cy="1282841"/>
            <a:chOff x="0" y="0"/>
            <a:chExt cx="1456963" cy="337868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9D872205-53BF-D81B-7C5D-C0CAD4C76A1B}"/>
                </a:ext>
              </a:extLst>
            </p:cNvPr>
            <p:cNvSpPr/>
            <p:nvPr/>
          </p:nvSpPr>
          <p:spPr>
            <a:xfrm>
              <a:off x="0" y="0"/>
              <a:ext cx="1456963" cy="337868"/>
            </a:xfrm>
            <a:custGeom>
              <a:avLst/>
              <a:gdLst/>
              <a:ahLst/>
              <a:cxnLst/>
              <a:rect l="l" t="t" r="r" b="b"/>
              <a:pathLst>
                <a:path w="1456963" h="337868">
                  <a:moveTo>
                    <a:pt x="74174" y="0"/>
                  </a:moveTo>
                  <a:lnTo>
                    <a:pt x="1382789" y="0"/>
                  </a:lnTo>
                  <a:cubicBezTo>
                    <a:pt x="1423754" y="0"/>
                    <a:pt x="1456963" y="33209"/>
                    <a:pt x="1456963" y="74174"/>
                  </a:cubicBezTo>
                  <a:lnTo>
                    <a:pt x="1456963" y="263694"/>
                  </a:lnTo>
                  <a:cubicBezTo>
                    <a:pt x="1456963" y="283366"/>
                    <a:pt x="1449148" y="302232"/>
                    <a:pt x="1435238" y="316143"/>
                  </a:cubicBezTo>
                  <a:cubicBezTo>
                    <a:pt x="1421328" y="330053"/>
                    <a:pt x="1402461" y="337868"/>
                    <a:pt x="1382789" y="337868"/>
                  </a:cubicBezTo>
                  <a:lnTo>
                    <a:pt x="74174" y="337868"/>
                  </a:lnTo>
                  <a:cubicBezTo>
                    <a:pt x="33209" y="337868"/>
                    <a:pt x="0" y="304659"/>
                    <a:pt x="0" y="263694"/>
                  </a:cubicBezTo>
                  <a:lnTo>
                    <a:pt x="0" y="74174"/>
                  </a:lnTo>
                  <a:cubicBezTo>
                    <a:pt x="0" y="33209"/>
                    <a:pt x="33209" y="0"/>
                    <a:pt x="74174" y="0"/>
                  </a:cubicBezTo>
                  <a:close/>
                </a:path>
              </a:pathLst>
            </a:custGeom>
            <a:solidFill>
              <a:schemeClr val="bg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AD733F92-D17D-EA6E-C3B5-53413DF53A74}"/>
                </a:ext>
              </a:extLst>
            </p:cNvPr>
            <p:cNvSpPr txBox="1"/>
            <p:nvPr/>
          </p:nvSpPr>
          <p:spPr>
            <a:xfrm>
              <a:off x="0" y="-85725"/>
              <a:ext cx="1456963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l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B. </a:t>
              </a:r>
              <a:r>
                <a:rPr kumimoji="0" lang="nl-NL" sz="3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ITC Motter Corpus Condensed"/>
                  <a:ea typeface="+mn-ea"/>
                  <a:cs typeface="+mn-cs"/>
                </a:rPr>
                <a:t>Een Excelformule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TC Motter Corpus Condensed"/>
                <a:ea typeface="+mn-ea"/>
                <a:cs typeface="+mn-cs"/>
                <a:sym typeface="ITC Motter Corpus Condensed"/>
              </a:endParaRPr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8BEE4218-DF41-B691-FA38-311D2BA4B189}"/>
              </a:ext>
            </a:extLst>
          </p:cNvPr>
          <p:cNvGrpSpPr/>
          <p:nvPr/>
        </p:nvGrpSpPr>
        <p:grpSpPr>
          <a:xfrm>
            <a:off x="3424156" y="7197961"/>
            <a:ext cx="5719844" cy="1282841"/>
            <a:chOff x="0" y="0"/>
            <a:chExt cx="1506461" cy="337868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B6954D8A-6130-87C4-539B-C1A6BC43ACE9}"/>
                </a:ext>
              </a:extLst>
            </p:cNvPr>
            <p:cNvSpPr/>
            <p:nvPr/>
          </p:nvSpPr>
          <p:spPr>
            <a:xfrm>
              <a:off x="0" y="0"/>
              <a:ext cx="1506461" cy="337868"/>
            </a:xfrm>
            <a:custGeom>
              <a:avLst/>
              <a:gdLst/>
              <a:ahLst/>
              <a:cxnLst/>
              <a:rect l="l" t="t" r="r" b="b"/>
              <a:pathLst>
                <a:path w="1506461" h="337868">
                  <a:moveTo>
                    <a:pt x="71737" y="0"/>
                  </a:moveTo>
                  <a:lnTo>
                    <a:pt x="1434725" y="0"/>
                  </a:lnTo>
                  <a:cubicBezTo>
                    <a:pt x="1453750" y="0"/>
                    <a:pt x="1471997" y="7558"/>
                    <a:pt x="1485450" y="21011"/>
                  </a:cubicBezTo>
                  <a:cubicBezTo>
                    <a:pt x="1498903" y="34464"/>
                    <a:pt x="1506461" y="52711"/>
                    <a:pt x="1506461" y="71737"/>
                  </a:cubicBezTo>
                  <a:lnTo>
                    <a:pt x="1506461" y="266131"/>
                  </a:lnTo>
                  <a:cubicBezTo>
                    <a:pt x="1506461" y="305750"/>
                    <a:pt x="1474344" y="337868"/>
                    <a:pt x="1434725" y="337868"/>
                  </a:cubicBezTo>
                  <a:lnTo>
                    <a:pt x="71737" y="337868"/>
                  </a:lnTo>
                  <a:cubicBezTo>
                    <a:pt x="32118" y="337868"/>
                    <a:pt x="0" y="305750"/>
                    <a:pt x="0" y="266131"/>
                  </a:cubicBezTo>
                  <a:lnTo>
                    <a:pt x="0" y="71737"/>
                  </a:lnTo>
                  <a:cubicBezTo>
                    <a:pt x="0" y="32118"/>
                    <a:pt x="32118" y="0"/>
                    <a:pt x="71737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1F97227F-2EA7-7542-2745-6AE4894D8704}"/>
                </a:ext>
              </a:extLst>
            </p:cNvPr>
            <p:cNvSpPr txBox="1"/>
            <p:nvPr/>
          </p:nvSpPr>
          <p:spPr>
            <a:xfrm>
              <a:off x="0" y="-85725"/>
              <a:ext cx="1506461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lvl="0">
                <a:lnSpc>
                  <a:spcPts val="4480"/>
                </a:lnSpc>
                <a:defRPr/>
              </a:pPr>
              <a:r>
                <a:rPr lang="en-US" sz="3200" dirty="0">
                  <a:solidFill>
                    <a:srgbClr val="FFFFFF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C. </a:t>
              </a:r>
              <a:r>
                <a:rPr lang="en-US" sz="3200" dirty="0" err="1">
                  <a:solidFill>
                    <a:srgbClr val="FFFFFF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Filmaanbiedingen</a:t>
              </a:r>
              <a:r>
                <a:rPr lang="en-US" sz="3200" dirty="0">
                  <a:solidFill>
                    <a:srgbClr val="FFFFFF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 Netflix</a:t>
              </a: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FB05CCD3-CCA2-E07E-CB1E-DFEBFD3A3585}"/>
              </a:ext>
            </a:extLst>
          </p:cNvPr>
          <p:cNvGrpSpPr/>
          <p:nvPr/>
        </p:nvGrpSpPr>
        <p:grpSpPr>
          <a:xfrm>
            <a:off x="9331938" y="7197961"/>
            <a:ext cx="5531907" cy="1282841"/>
            <a:chOff x="0" y="0"/>
            <a:chExt cx="1456963" cy="337868"/>
          </a:xfrm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343CA450-10F8-F4CD-A317-B79106182539}"/>
                </a:ext>
              </a:extLst>
            </p:cNvPr>
            <p:cNvSpPr/>
            <p:nvPr/>
          </p:nvSpPr>
          <p:spPr>
            <a:xfrm>
              <a:off x="0" y="0"/>
              <a:ext cx="1456963" cy="337868"/>
            </a:xfrm>
            <a:custGeom>
              <a:avLst/>
              <a:gdLst/>
              <a:ahLst/>
              <a:cxnLst/>
              <a:rect l="l" t="t" r="r" b="b"/>
              <a:pathLst>
                <a:path w="1456963" h="337868">
                  <a:moveTo>
                    <a:pt x="74174" y="0"/>
                  </a:moveTo>
                  <a:lnTo>
                    <a:pt x="1382789" y="0"/>
                  </a:lnTo>
                  <a:cubicBezTo>
                    <a:pt x="1423754" y="0"/>
                    <a:pt x="1456963" y="33209"/>
                    <a:pt x="1456963" y="74174"/>
                  </a:cubicBezTo>
                  <a:lnTo>
                    <a:pt x="1456963" y="263694"/>
                  </a:lnTo>
                  <a:cubicBezTo>
                    <a:pt x="1456963" y="283366"/>
                    <a:pt x="1449148" y="302232"/>
                    <a:pt x="1435238" y="316143"/>
                  </a:cubicBezTo>
                  <a:cubicBezTo>
                    <a:pt x="1421328" y="330053"/>
                    <a:pt x="1402461" y="337868"/>
                    <a:pt x="1382789" y="337868"/>
                  </a:cubicBezTo>
                  <a:lnTo>
                    <a:pt x="74174" y="337868"/>
                  </a:lnTo>
                  <a:cubicBezTo>
                    <a:pt x="33209" y="337868"/>
                    <a:pt x="0" y="304659"/>
                    <a:pt x="0" y="263694"/>
                  </a:cubicBezTo>
                  <a:lnTo>
                    <a:pt x="0" y="74174"/>
                  </a:lnTo>
                  <a:cubicBezTo>
                    <a:pt x="0" y="33209"/>
                    <a:pt x="33209" y="0"/>
                    <a:pt x="74174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CA7DD942-D2CD-2A98-C7A8-E3E278B445E4}"/>
                </a:ext>
              </a:extLst>
            </p:cNvPr>
            <p:cNvSpPr txBox="1"/>
            <p:nvPr/>
          </p:nvSpPr>
          <p:spPr>
            <a:xfrm>
              <a:off x="0" y="-85725"/>
              <a:ext cx="1456963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lvl="0">
                <a:lnSpc>
                  <a:spcPts val="4480"/>
                </a:lnSpc>
                <a:defRPr/>
              </a:pPr>
              <a:r>
                <a:rPr lang="en-US" sz="3200" dirty="0">
                  <a:solidFill>
                    <a:srgbClr val="FFFFFF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D. </a:t>
              </a:r>
              <a:r>
                <a:rPr lang="en-US" sz="3200" dirty="0" err="1">
                  <a:solidFill>
                    <a:srgbClr val="FFFFFF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Spamfilters</a:t>
              </a:r>
              <a:r>
                <a:rPr lang="en-US" sz="3200" dirty="0">
                  <a:solidFill>
                    <a:srgbClr val="FFFFFF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 in e-mail</a:t>
              </a:r>
            </a:p>
          </p:txBody>
        </p:sp>
      </p:grpSp>
      <p:sp>
        <p:nvSpPr>
          <p:cNvPr id="21" name="TextBox 21">
            <a:extLst>
              <a:ext uri="{FF2B5EF4-FFF2-40B4-BE49-F238E27FC236}">
                <a16:creationId xmlns:a16="http://schemas.microsoft.com/office/drawing/2014/main" id="{9E42E25D-9EBE-9DA1-DFC1-90363B5D5E7F}"/>
              </a:ext>
            </a:extLst>
          </p:cNvPr>
          <p:cNvSpPr txBox="1"/>
          <p:nvPr/>
        </p:nvSpPr>
        <p:spPr>
          <a:xfrm>
            <a:off x="5428460" y="3022230"/>
            <a:ext cx="7806956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4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+mn-ea"/>
                <a:cs typeface="+mn-cs"/>
              </a:rPr>
              <a:t>Deze persoon bestaat (jammer genoeg) niet echt. Hoe noemen we zo'n AI-gecreëerde afbeelding?</a:t>
            </a: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03A4185C-93F0-7865-8F4D-635351D12A68}"/>
              </a:ext>
            </a:extLst>
          </p:cNvPr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8534458E-2504-BD2B-32FC-DD6010A548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5" r="20226"/>
          <a:stretch>
            <a:fillRect/>
          </a:stretch>
        </p:blipFill>
        <p:spPr>
          <a:xfrm>
            <a:off x="13508423" y="1335178"/>
            <a:ext cx="3927823" cy="5103721"/>
          </a:xfrm>
          <a:prstGeom prst="rect">
            <a:avLst/>
          </a:prstGeom>
          <a:ln w="101600">
            <a:solidFill>
              <a:srgbClr val="F8033E"/>
            </a:solidFill>
          </a:ln>
        </p:spPr>
      </p:pic>
    </p:spTree>
    <p:extLst>
      <p:ext uri="{BB962C8B-B14F-4D97-AF65-F5344CB8AC3E}">
        <p14:creationId xmlns:p14="http://schemas.microsoft.com/office/powerpoint/2010/main" val="5787823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52540-E5BC-BBF9-BF6B-7090E4FBB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3349979-02C4-A3BE-EC94-059DB98676BF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2888" b="-1288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021EA8B-8106-8736-2A5E-1E2166779411}"/>
              </a:ext>
            </a:extLst>
          </p:cNvPr>
          <p:cNvGrpSpPr/>
          <p:nvPr/>
        </p:nvGrpSpPr>
        <p:grpSpPr>
          <a:xfrm>
            <a:off x="3424156" y="2353376"/>
            <a:ext cx="11439689" cy="3191439"/>
            <a:chOff x="0" y="0"/>
            <a:chExt cx="3012922" cy="84054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B0E7ADA-898E-DC77-9626-44173C4AC7F9}"/>
                </a:ext>
              </a:extLst>
            </p:cNvPr>
            <p:cNvSpPr/>
            <p:nvPr/>
          </p:nvSpPr>
          <p:spPr>
            <a:xfrm>
              <a:off x="0" y="0"/>
              <a:ext cx="3012922" cy="840544"/>
            </a:xfrm>
            <a:custGeom>
              <a:avLst/>
              <a:gdLst/>
              <a:ahLst/>
              <a:cxnLst/>
              <a:rect l="l" t="t" r="r" b="b"/>
              <a:pathLst>
                <a:path w="3012922" h="840544">
                  <a:moveTo>
                    <a:pt x="54141" y="0"/>
                  </a:moveTo>
                  <a:lnTo>
                    <a:pt x="2958781" y="0"/>
                  </a:lnTo>
                  <a:cubicBezTo>
                    <a:pt x="2973140" y="0"/>
                    <a:pt x="2986911" y="5704"/>
                    <a:pt x="2997065" y="15857"/>
                  </a:cubicBezTo>
                  <a:cubicBezTo>
                    <a:pt x="3007218" y="26011"/>
                    <a:pt x="3012922" y="39782"/>
                    <a:pt x="3012922" y="54141"/>
                  </a:cubicBezTo>
                  <a:lnTo>
                    <a:pt x="3012922" y="786403"/>
                  </a:lnTo>
                  <a:cubicBezTo>
                    <a:pt x="3012922" y="816304"/>
                    <a:pt x="2988682" y="840544"/>
                    <a:pt x="2958781" y="840544"/>
                  </a:cubicBezTo>
                  <a:lnTo>
                    <a:pt x="54141" y="840544"/>
                  </a:lnTo>
                  <a:cubicBezTo>
                    <a:pt x="24240" y="840544"/>
                    <a:pt x="0" y="816304"/>
                    <a:pt x="0" y="786403"/>
                  </a:cubicBezTo>
                  <a:lnTo>
                    <a:pt x="0" y="54141"/>
                  </a:lnTo>
                  <a:cubicBezTo>
                    <a:pt x="0" y="24240"/>
                    <a:pt x="24240" y="0"/>
                    <a:pt x="54141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2A21B4B-7C6F-0455-7822-F95A94DDC039}"/>
                </a:ext>
              </a:extLst>
            </p:cNvPr>
            <p:cNvSpPr txBox="1"/>
            <p:nvPr/>
          </p:nvSpPr>
          <p:spPr>
            <a:xfrm>
              <a:off x="0" y="-123825"/>
              <a:ext cx="3012922" cy="9643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60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6C420BE8-7DE7-A99D-4E54-23E764FD8AB7}"/>
              </a:ext>
            </a:extLst>
          </p:cNvPr>
          <p:cNvGrpSpPr/>
          <p:nvPr/>
        </p:nvGrpSpPr>
        <p:grpSpPr>
          <a:xfrm>
            <a:off x="5906642" y="1714204"/>
            <a:ext cx="6474717" cy="1219496"/>
            <a:chOff x="0" y="-21221"/>
            <a:chExt cx="1493570" cy="28131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580F476-342C-9ED1-0D16-448905ECE5F3}"/>
                </a:ext>
              </a:extLst>
            </p:cNvPr>
            <p:cNvSpPr/>
            <p:nvPr/>
          </p:nvSpPr>
          <p:spPr>
            <a:xfrm>
              <a:off x="0" y="0"/>
              <a:ext cx="1493570" cy="252443"/>
            </a:xfrm>
            <a:custGeom>
              <a:avLst/>
              <a:gdLst/>
              <a:ahLst/>
              <a:cxnLst/>
              <a:rect l="l" t="t" r="r" b="b"/>
              <a:pathLst>
                <a:path w="1493570" h="252443">
                  <a:moveTo>
                    <a:pt x="746785" y="0"/>
                  </a:moveTo>
                  <a:cubicBezTo>
                    <a:pt x="334347" y="0"/>
                    <a:pt x="0" y="56511"/>
                    <a:pt x="0" y="126221"/>
                  </a:cubicBezTo>
                  <a:cubicBezTo>
                    <a:pt x="0" y="195932"/>
                    <a:pt x="334347" y="252443"/>
                    <a:pt x="746785" y="252443"/>
                  </a:cubicBezTo>
                  <a:cubicBezTo>
                    <a:pt x="1159223" y="252443"/>
                    <a:pt x="1493570" y="195932"/>
                    <a:pt x="1493570" y="126221"/>
                  </a:cubicBezTo>
                  <a:cubicBezTo>
                    <a:pt x="1493570" y="56511"/>
                    <a:pt x="1159223" y="0"/>
                    <a:pt x="746785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90008567-A743-231F-1412-F280E00E67B3}"/>
                </a:ext>
              </a:extLst>
            </p:cNvPr>
            <p:cNvSpPr txBox="1"/>
            <p:nvPr/>
          </p:nvSpPr>
          <p:spPr>
            <a:xfrm>
              <a:off x="140022" y="-21221"/>
              <a:ext cx="1213525" cy="2813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41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999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MULTIPLE GOK</a:t>
              </a: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EE4C6A72-6875-C30F-0825-FA08D8101103}"/>
              </a:ext>
            </a:extLst>
          </p:cNvPr>
          <p:cNvGrpSpPr/>
          <p:nvPr/>
        </p:nvGrpSpPr>
        <p:grpSpPr>
          <a:xfrm>
            <a:off x="3424156" y="5800580"/>
            <a:ext cx="5719844" cy="1282841"/>
            <a:chOff x="0" y="0"/>
            <a:chExt cx="1506461" cy="33786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7A8B099C-8B59-6850-C247-4D3BD1FB6E46}"/>
                </a:ext>
              </a:extLst>
            </p:cNvPr>
            <p:cNvSpPr/>
            <p:nvPr/>
          </p:nvSpPr>
          <p:spPr>
            <a:xfrm>
              <a:off x="0" y="0"/>
              <a:ext cx="1506461" cy="337868"/>
            </a:xfrm>
            <a:custGeom>
              <a:avLst/>
              <a:gdLst/>
              <a:ahLst/>
              <a:cxnLst/>
              <a:rect l="l" t="t" r="r" b="b"/>
              <a:pathLst>
                <a:path w="1506461" h="337868">
                  <a:moveTo>
                    <a:pt x="71737" y="0"/>
                  </a:moveTo>
                  <a:lnTo>
                    <a:pt x="1434725" y="0"/>
                  </a:lnTo>
                  <a:cubicBezTo>
                    <a:pt x="1453750" y="0"/>
                    <a:pt x="1471997" y="7558"/>
                    <a:pt x="1485450" y="21011"/>
                  </a:cubicBezTo>
                  <a:cubicBezTo>
                    <a:pt x="1498903" y="34464"/>
                    <a:pt x="1506461" y="52711"/>
                    <a:pt x="1506461" y="71737"/>
                  </a:cubicBezTo>
                  <a:lnTo>
                    <a:pt x="1506461" y="266131"/>
                  </a:lnTo>
                  <a:cubicBezTo>
                    <a:pt x="1506461" y="305750"/>
                    <a:pt x="1474344" y="337868"/>
                    <a:pt x="1434725" y="337868"/>
                  </a:cubicBezTo>
                  <a:lnTo>
                    <a:pt x="71737" y="337868"/>
                  </a:lnTo>
                  <a:cubicBezTo>
                    <a:pt x="32118" y="337868"/>
                    <a:pt x="0" y="305750"/>
                    <a:pt x="0" y="266131"/>
                  </a:cubicBezTo>
                  <a:lnTo>
                    <a:pt x="0" y="71737"/>
                  </a:lnTo>
                  <a:cubicBezTo>
                    <a:pt x="0" y="32118"/>
                    <a:pt x="32118" y="0"/>
                    <a:pt x="71737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D180A2E9-0D3F-8F9C-C39F-6475D9721E21}"/>
                </a:ext>
              </a:extLst>
            </p:cNvPr>
            <p:cNvSpPr txBox="1"/>
            <p:nvPr/>
          </p:nvSpPr>
          <p:spPr>
            <a:xfrm>
              <a:off x="0" y="-85725"/>
              <a:ext cx="1506461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l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 A.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Hallucinatie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endParaRP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093726F8-437B-2825-F5D0-388081EC7E23}"/>
              </a:ext>
            </a:extLst>
          </p:cNvPr>
          <p:cNvGrpSpPr/>
          <p:nvPr/>
        </p:nvGrpSpPr>
        <p:grpSpPr>
          <a:xfrm>
            <a:off x="9331938" y="5800580"/>
            <a:ext cx="5531907" cy="1282841"/>
            <a:chOff x="0" y="0"/>
            <a:chExt cx="1456963" cy="337868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031DD07B-2C0E-DD92-C060-9F6CDF766B23}"/>
                </a:ext>
              </a:extLst>
            </p:cNvPr>
            <p:cNvSpPr/>
            <p:nvPr/>
          </p:nvSpPr>
          <p:spPr>
            <a:xfrm>
              <a:off x="0" y="0"/>
              <a:ext cx="1456963" cy="337868"/>
            </a:xfrm>
            <a:custGeom>
              <a:avLst/>
              <a:gdLst/>
              <a:ahLst/>
              <a:cxnLst/>
              <a:rect l="l" t="t" r="r" b="b"/>
              <a:pathLst>
                <a:path w="1456963" h="337868">
                  <a:moveTo>
                    <a:pt x="74174" y="0"/>
                  </a:moveTo>
                  <a:lnTo>
                    <a:pt x="1382789" y="0"/>
                  </a:lnTo>
                  <a:cubicBezTo>
                    <a:pt x="1423754" y="0"/>
                    <a:pt x="1456963" y="33209"/>
                    <a:pt x="1456963" y="74174"/>
                  </a:cubicBezTo>
                  <a:lnTo>
                    <a:pt x="1456963" y="263694"/>
                  </a:lnTo>
                  <a:cubicBezTo>
                    <a:pt x="1456963" y="283366"/>
                    <a:pt x="1449148" y="302232"/>
                    <a:pt x="1435238" y="316143"/>
                  </a:cubicBezTo>
                  <a:cubicBezTo>
                    <a:pt x="1421328" y="330053"/>
                    <a:pt x="1402461" y="337868"/>
                    <a:pt x="1382789" y="337868"/>
                  </a:cubicBezTo>
                  <a:lnTo>
                    <a:pt x="74174" y="337868"/>
                  </a:lnTo>
                  <a:cubicBezTo>
                    <a:pt x="33209" y="337868"/>
                    <a:pt x="0" y="304659"/>
                    <a:pt x="0" y="263694"/>
                  </a:cubicBezTo>
                  <a:lnTo>
                    <a:pt x="0" y="74174"/>
                  </a:lnTo>
                  <a:cubicBezTo>
                    <a:pt x="0" y="33209"/>
                    <a:pt x="33209" y="0"/>
                    <a:pt x="74174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D4DD48C5-0E69-A9E4-5E7D-0CDD19B49705}"/>
                </a:ext>
              </a:extLst>
            </p:cNvPr>
            <p:cNvSpPr txBox="1"/>
            <p:nvPr/>
          </p:nvSpPr>
          <p:spPr>
            <a:xfrm>
              <a:off x="0" y="-85725"/>
              <a:ext cx="1456963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l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 B.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Besmet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algoritme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endParaRPr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33BB64F9-0072-E4E2-7DA1-92F042033AF8}"/>
              </a:ext>
            </a:extLst>
          </p:cNvPr>
          <p:cNvGrpSpPr/>
          <p:nvPr/>
        </p:nvGrpSpPr>
        <p:grpSpPr>
          <a:xfrm>
            <a:off x="3424156" y="7197961"/>
            <a:ext cx="5719844" cy="1282841"/>
            <a:chOff x="0" y="0"/>
            <a:chExt cx="1506461" cy="337868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D86EC4B5-8BF6-8F32-01C9-EA782614032B}"/>
                </a:ext>
              </a:extLst>
            </p:cNvPr>
            <p:cNvSpPr/>
            <p:nvPr/>
          </p:nvSpPr>
          <p:spPr>
            <a:xfrm>
              <a:off x="0" y="0"/>
              <a:ext cx="1506461" cy="337868"/>
            </a:xfrm>
            <a:custGeom>
              <a:avLst/>
              <a:gdLst/>
              <a:ahLst/>
              <a:cxnLst/>
              <a:rect l="l" t="t" r="r" b="b"/>
              <a:pathLst>
                <a:path w="1506461" h="337868">
                  <a:moveTo>
                    <a:pt x="71737" y="0"/>
                  </a:moveTo>
                  <a:lnTo>
                    <a:pt x="1434725" y="0"/>
                  </a:lnTo>
                  <a:cubicBezTo>
                    <a:pt x="1453750" y="0"/>
                    <a:pt x="1471997" y="7558"/>
                    <a:pt x="1485450" y="21011"/>
                  </a:cubicBezTo>
                  <a:cubicBezTo>
                    <a:pt x="1498903" y="34464"/>
                    <a:pt x="1506461" y="52711"/>
                    <a:pt x="1506461" y="71737"/>
                  </a:cubicBezTo>
                  <a:lnTo>
                    <a:pt x="1506461" y="266131"/>
                  </a:lnTo>
                  <a:cubicBezTo>
                    <a:pt x="1506461" y="305750"/>
                    <a:pt x="1474344" y="337868"/>
                    <a:pt x="1434725" y="337868"/>
                  </a:cubicBezTo>
                  <a:lnTo>
                    <a:pt x="71737" y="337868"/>
                  </a:lnTo>
                  <a:cubicBezTo>
                    <a:pt x="32118" y="337868"/>
                    <a:pt x="0" y="305750"/>
                    <a:pt x="0" y="266131"/>
                  </a:cubicBezTo>
                  <a:lnTo>
                    <a:pt x="0" y="71737"/>
                  </a:lnTo>
                  <a:cubicBezTo>
                    <a:pt x="0" y="32118"/>
                    <a:pt x="32118" y="0"/>
                    <a:pt x="71737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23C3F97A-D480-6B4B-2FD0-E4B8035DA6DD}"/>
                </a:ext>
              </a:extLst>
            </p:cNvPr>
            <p:cNvSpPr txBox="1"/>
            <p:nvPr/>
          </p:nvSpPr>
          <p:spPr>
            <a:xfrm>
              <a:off x="0" y="-85725"/>
              <a:ext cx="1506461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l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 C.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Datafitting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endParaRP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3621299A-5FB5-4E09-BF18-EF4D4018BC74}"/>
              </a:ext>
            </a:extLst>
          </p:cNvPr>
          <p:cNvGrpSpPr/>
          <p:nvPr/>
        </p:nvGrpSpPr>
        <p:grpSpPr>
          <a:xfrm>
            <a:off x="9331938" y="7197961"/>
            <a:ext cx="5531907" cy="1282841"/>
            <a:chOff x="0" y="0"/>
            <a:chExt cx="1456963" cy="337868"/>
          </a:xfrm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EAF49930-74DF-42A8-E971-3E81AF8DD03F}"/>
                </a:ext>
              </a:extLst>
            </p:cNvPr>
            <p:cNvSpPr/>
            <p:nvPr/>
          </p:nvSpPr>
          <p:spPr>
            <a:xfrm>
              <a:off x="0" y="0"/>
              <a:ext cx="1456963" cy="337868"/>
            </a:xfrm>
            <a:custGeom>
              <a:avLst/>
              <a:gdLst/>
              <a:ahLst/>
              <a:cxnLst/>
              <a:rect l="l" t="t" r="r" b="b"/>
              <a:pathLst>
                <a:path w="1456963" h="337868">
                  <a:moveTo>
                    <a:pt x="74174" y="0"/>
                  </a:moveTo>
                  <a:lnTo>
                    <a:pt x="1382789" y="0"/>
                  </a:lnTo>
                  <a:cubicBezTo>
                    <a:pt x="1423754" y="0"/>
                    <a:pt x="1456963" y="33209"/>
                    <a:pt x="1456963" y="74174"/>
                  </a:cubicBezTo>
                  <a:lnTo>
                    <a:pt x="1456963" y="263694"/>
                  </a:lnTo>
                  <a:cubicBezTo>
                    <a:pt x="1456963" y="283366"/>
                    <a:pt x="1449148" y="302232"/>
                    <a:pt x="1435238" y="316143"/>
                  </a:cubicBezTo>
                  <a:cubicBezTo>
                    <a:pt x="1421328" y="330053"/>
                    <a:pt x="1402461" y="337868"/>
                    <a:pt x="1382789" y="337868"/>
                  </a:cubicBezTo>
                  <a:lnTo>
                    <a:pt x="74174" y="337868"/>
                  </a:lnTo>
                  <a:cubicBezTo>
                    <a:pt x="33209" y="337868"/>
                    <a:pt x="0" y="304659"/>
                    <a:pt x="0" y="263694"/>
                  </a:cubicBezTo>
                  <a:lnTo>
                    <a:pt x="0" y="74174"/>
                  </a:lnTo>
                  <a:cubicBezTo>
                    <a:pt x="0" y="33209"/>
                    <a:pt x="33209" y="0"/>
                    <a:pt x="74174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5BEE8558-5E6F-AC81-442F-7E6098A6F6B3}"/>
                </a:ext>
              </a:extLst>
            </p:cNvPr>
            <p:cNvSpPr txBox="1"/>
            <p:nvPr/>
          </p:nvSpPr>
          <p:spPr>
            <a:xfrm>
              <a:off x="0" y="-85725"/>
              <a:ext cx="1456963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l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endParaRPr>
            </a:p>
          </p:txBody>
        </p:sp>
      </p:grpSp>
      <p:sp>
        <p:nvSpPr>
          <p:cNvPr id="21" name="TextBox 21">
            <a:extLst>
              <a:ext uri="{FF2B5EF4-FFF2-40B4-BE49-F238E27FC236}">
                <a16:creationId xmlns:a16="http://schemas.microsoft.com/office/drawing/2014/main" id="{E3917A17-EE9E-12B4-7A6C-64483094918C}"/>
              </a:ext>
            </a:extLst>
          </p:cNvPr>
          <p:cNvSpPr txBox="1"/>
          <p:nvPr/>
        </p:nvSpPr>
        <p:spPr>
          <a:xfrm>
            <a:off x="3628658" y="3283865"/>
            <a:ext cx="11439689" cy="17312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nl-NL" sz="4300" dirty="0">
                <a:solidFill>
                  <a:srgbClr val="FFFFFF"/>
                </a:solidFill>
                <a:latin typeface="ITC Motter Corpus Condensed"/>
              </a:rPr>
              <a:t>"Een AI-model beschrijft een arts meestal als </a:t>
            </a:r>
          </a:p>
          <a:p>
            <a:pPr>
              <a:lnSpc>
                <a:spcPts val="4480"/>
              </a:lnSpc>
            </a:pPr>
            <a:r>
              <a:rPr lang="nl-NL" sz="4300" dirty="0">
                <a:solidFill>
                  <a:srgbClr val="FFFFFF"/>
                </a:solidFill>
                <a:latin typeface="ITC Motter Corpus Condensed"/>
              </a:rPr>
              <a:t>een man en een verpleegkundige meestal als </a:t>
            </a:r>
            <a:br>
              <a:rPr lang="nl-NL" sz="4300" dirty="0">
                <a:solidFill>
                  <a:srgbClr val="FFFFFF"/>
                </a:solidFill>
                <a:latin typeface="ITC Motter Corpus Condensed"/>
              </a:rPr>
            </a:br>
            <a:r>
              <a:rPr lang="nl-NL" sz="4300" dirty="0">
                <a:solidFill>
                  <a:srgbClr val="FFFFFF"/>
                </a:solidFill>
                <a:latin typeface="ITC Motter Corpus Condensed"/>
              </a:rPr>
              <a:t>een vrouw. Welk risico zie je hier?"</a:t>
            </a: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E6F815B8-B0F8-4A3E-95E3-6B9F41DD339C}"/>
              </a:ext>
            </a:extLst>
          </p:cNvPr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D159A099-DF9F-C0F3-F218-358C31C7F59A}"/>
              </a:ext>
            </a:extLst>
          </p:cNvPr>
          <p:cNvSpPr txBox="1"/>
          <p:nvPr/>
        </p:nvSpPr>
        <p:spPr>
          <a:xfrm>
            <a:off x="9348503" y="7428043"/>
            <a:ext cx="9144000" cy="606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4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+mn-ea"/>
                <a:cs typeface="+mn-cs"/>
                <a:sym typeface="ITC Motter Corpus Condensed"/>
              </a:rPr>
              <a:t> D. </a:t>
            </a:r>
            <a:r>
              <a:rPr lang="en-US" sz="3200" dirty="0">
                <a:solidFill>
                  <a:srgbClr val="FFFFFF"/>
                </a:solidFill>
                <a:latin typeface="ITC Motter Corpus Condensed"/>
                <a:sym typeface="ITC Motter Corpus Condensed"/>
              </a:rPr>
              <a:t>Bias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TC Motter Corpus Condensed"/>
              <a:ea typeface="+mn-ea"/>
              <a:cs typeface="+mn-cs"/>
              <a:sym typeface="ITC Motter Corpu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8402006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AEC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ACE045-A791-E57B-74B0-8C86B586A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9D26D76C-1B6E-5A54-CF71-9615953A7D66}"/>
              </a:ext>
            </a:extLst>
          </p:cNvPr>
          <p:cNvGrpSpPr/>
          <p:nvPr/>
        </p:nvGrpSpPr>
        <p:grpSpPr>
          <a:xfrm>
            <a:off x="3424156" y="2353376"/>
            <a:ext cx="11439689" cy="3191439"/>
            <a:chOff x="0" y="0"/>
            <a:chExt cx="3012922" cy="84054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E3DDB35-4258-ABEC-73AD-CC3D7D745803}"/>
                </a:ext>
              </a:extLst>
            </p:cNvPr>
            <p:cNvSpPr/>
            <p:nvPr/>
          </p:nvSpPr>
          <p:spPr>
            <a:xfrm>
              <a:off x="0" y="0"/>
              <a:ext cx="3012922" cy="840544"/>
            </a:xfrm>
            <a:custGeom>
              <a:avLst/>
              <a:gdLst/>
              <a:ahLst/>
              <a:cxnLst/>
              <a:rect l="l" t="t" r="r" b="b"/>
              <a:pathLst>
                <a:path w="3012922" h="840544">
                  <a:moveTo>
                    <a:pt x="54141" y="0"/>
                  </a:moveTo>
                  <a:lnTo>
                    <a:pt x="2958781" y="0"/>
                  </a:lnTo>
                  <a:cubicBezTo>
                    <a:pt x="2973140" y="0"/>
                    <a:pt x="2986911" y="5704"/>
                    <a:pt x="2997065" y="15857"/>
                  </a:cubicBezTo>
                  <a:cubicBezTo>
                    <a:pt x="3007218" y="26011"/>
                    <a:pt x="3012922" y="39782"/>
                    <a:pt x="3012922" y="54141"/>
                  </a:cubicBezTo>
                  <a:lnTo>
                    <a:pt x="3012922" y="786403"/>
                  </a:lnTo>
                  <a:cubicBezTo>
                    <a:pt x="3012922" y="816304"/>
                    <a:pt x="2988682" y="840544"/>
                    <a:pt x="2958781" y="840544"/>
                  </a:cubicBezTo>
                  <a:lnTo>
                    <a:pt x="54141" y="840544"/>
                  </a:lnTo>
                  <a:cubicBezTo>
                    <a:pt x="24240" y="840544"/>
                    <a:pt x="0" y="816304"/>
                    <a:pt x="0" y="786403"/>
                  </a:cubicBezTo>
                  <a:lnTo>
                    <a:pt x="0" y="54141"/>
                  </a:lnTo>
                  <a:cubicBezTo>
                    <a:pt x="0" y="24240"/>
                    <a:pt x="24240" y="0"/>
                    <a:pt x="54141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C8EA9A8-700F-F11F-1300-5ED5A280D4F4}"/>
                </a:ext>
              </a:extLst>
            </p:cNvPr>
            <p:cNvSpPr txBox="1"/>
            <p:nvPr/>
          </p:nvSpPr>
          <p:spPr>
            <a:xfrm>
              <a:off x="0" y="-123825"/>
              <a:ext cx="3012922" cy="9643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60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B9B61F3B-8D2E-F280-677A-A57F4E2AACC5}"/>
              </a:ext>
            </a:extLst>
          </p:cNvPr>
          <p:cNvGrpSpPr/>
          <p:nvPr/>
        </p:nvGrpSpPr>
        <p:grpSpPr>
          <a:xfrm>
            <a:off x="5906642" y="1714204"/>
            <a:ext cx="6474717" cy="1219496"/>
            <a:chOff x="0" y="-21221"/>
            <a:chExt cx="1493570" cy="28131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ACA953CC-5522-5488-9105-BF74165F9D82}"/>
                </a:ext>
              </a:extLst>
            </p:cNvPr>
            <p:cNvSpPr/>
            <p:nvPr/>
          </p:nvSpPr>
          <p:spPr>
            <a:xfrm>
              <a:off x="0" y="0"/>
              <a:ext cx="1493570" cy="252443"/>
            </a:xfrm>
            <a:custGeom>
              <a:avLst/>
              <a:gdLst/>
              <a:ahLst/>
              <a:cxnLst/>
              <a:rect l="l" t="t" r="r" b="b"/>
              <a:pathLst>
                <a:path w="1493570" h="252443">
                  <a:moveTo>
                    <a:pt x="746785" y="0"/>
                  </a:moveTo>
                  <a:cubicBezTo>
                    <a:pt x="334347" y="0"/>
                    <a:pt x="0" y="56511"/>
                    <a:pt x="0" y="126221"/>
                  </a:cubicBezTo>
                  <a:cubicBezTo>
                    <a:pt x="0" y="195932"/>
                    <a:pt x="334347" y="252443"/>
                    <a:pt x="746785" y="252443"/>
                  </a:cubicBezTo>
                  <a:cubicBezTo>
                    <a:pt x="1159223" y="252443"/>
                    <a:pt x="1493570" y="195932"/>
                    <a:pt x="1493570" y="126221"/>
                  </a:cubicBezTo>
                  <a:cubicBezTo>
                    <a:pt x="1493570" y="56511"/>
                    <a:pt x="1159223" y="0"/>
                    <a:pt x="746785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7A1CA140-0CEC-81BE-241C-45D30D16746C}"/>
                </a:ext>
              </a:extLst>
            </p:cNvPr>
            <p:cNvSpPr txBox="1"/>
            <p:nvPr/>
          </p:nvSpPr>
          <p:spPr>
            <a:xfrm>
              <a:off x="140022" y="-21221"/>
              <a:ext cx="1213525" cy="2813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41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999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MULTIPLE GOK</a:t>
              </a: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313F82D2-C0B6-9202-F950-D520023C48DF}"/>
              </a:ext>
            </a:extLst>
          </p:cNvPr>
          <p:cNvGrpSpPr/>
          <p:nvPr/>
        </p:nvGrpSpPr>
        <p:grpSpPr>
          <a:xfrm>
            <a:off x="3424156" y="5800580"/>
            <a:ext cx="5719844" cy="1282841"/>
            <a:chOff x="0" y="0"/>
            <a:chExt cx="1506461" cy="33786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219624C5-4DC6-E539-9196-B57B59A60999}"/>
                </a:ext>
              </a:extLst>
            </p:cNvPr>
            <p:cNvSpPr/>
            <p:nvPr/>
          </p:nvSpPr>
          <p:spPr>
            <a:xfrm>
              <a:off x="0" y="0"/>
              <a:ext cx="1506461" cy="337868"/>
            </a:xfrm>
            <a:custGeom>
              <a:avLst/>
              <a:gdLst/>
              <a:ahLst/>
              <a:cxnLst/>
              <a:rect l="l" t="t" r="r" b="b"/>
              <a:pathLst>
                <a:path w="1506461" h="337868">
                  <a:moveTo>
                    <a:pt x="71737" y="0"/>
                  </a:moveTo>
                  <a:lnTo>
                    <a:pt x="1434725" y="0"/>
                  </a:lnTo>
                  <a:cubicBezTo>
                    <a:pt x="1453750" y="0"/>
                    <a:pt x="1471997" y="7558"/>
                    <a:pt x="1485450" y="21011"/>
                  </a:cubicBezTo>
                  <a:cubicBezTo>
                    <a:pt x="1498903" y="34464"/>
                    <a:pt x="1506461" y="52711"/>
                    <a:pt x="1506461" y="71737"/>
                  </a:cubicBezTo>
                  <a:lnTo>
                    <a:pt x="1506461" y="266131"/>
                  </a:lnTo>
                  <a:cubicBezTo>
                    <a:pt x="1506461" y="305750"/>
                    <a:pt x="1474344" y="337868"/>
                    <a:pt x="1434725" y="337868"/>
                  </a:cubicBezTo>
                  <a:lnTo>
                    <a:pt x="71737" y="337868"/>
                  </a:lnTo>
                  <a:cubicBezTo>
                    <a:pt x="32118" y="337868"/>
                    <a:pt x="0" y="305750"/>
                    <a:pt x="0" y="266131"/>
                  </a:cubicBezTo>
                  <a:lnTo>
                    <a:pt x="0" y="71737"/>
                  </a:lnTo>
                  <a:cubicBezTo>
                    <a:pt x="0" y="32118"/>
                    <a:pt x="32118" y="0"/>
                    <a:pt x="71737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4554A9FE-4BC8-0D7E-F051-02B23E75A1A6}"/>
                </a:ext>
              </a:extLst>
            </p:cNvPr>
            <p:cNvSpPr txBox="1"/>
            <p:nvPr/>
          </p:nvSpPr>
          <p:spPr>
            <a:xfrm>
              <a:off x="0" y="-85725"/>
              <a:ext cx="1506461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l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 A.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Hallucinatie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endParaRP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54949093-5D86-3CB1-FC35-D8103F20A38C}"/>
              </a:ext>
            </a:extLst>
          </p:cNvPr>
          <p:cNvGrpSpPr/>
          <p:nvPr/>
        </p:nvGrpSpPr>
        <p:grpSpPr>
          <a:xfrm>
            <a:off x="9331938" y="5800580"/>
            <a:ext cx="5531907" cy="1282841"/>
            <a:chOff x="0" y="0"/>
            <a:chExt cx="1456963" cy="337868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442D6D7F-DBA0-E116-2068-8B68C2869338}"/>
                </a:ext>
              </a:extLst>
            </p:cNvPr>
            <p:cNvSpPr/>
            <p:nvPr/>
          </p:nvSpPr>
          <p:spPr>
            <a:xfrm>
              <a:off x="0" y="0"/>
              <a:ext cx="1456963" cy="337868"/>
            </a:xfrm>
            <a:custGeom>
              <a:avLst/>
              <a:gdLst/>
              <a:ahLst/>
              <a:cxnLst/>
              <a:rect l="l" t="t" r="r" b="b"/>
              <a:pathLst>
                <a:path w="1456963" h="337868">
                  <a:moveTo>
                    <a:pt x="74174" y="0"/>
                  </a:moveTo>
                  <a:lnTo>
                    <a:pt x="1382789" y="0"/>
                  </a:lnTo>
                  <a:cubicBezTo>
                    <a:pt x="1423754" y="0"/>
                    <a:pt x="1456963" y="33209"/>
                    <a:pt x="1456963" y="74174"/>
                  </a:cubicBezTo>
                  <a:lnTo>
                    <a:pt x="1456963" y="263694"/>
                  </a:lnTo>
                  <a:cubicBezTo>
                    <a:pt x="1456963" y="283366"/>
                    <a:pt x="1449148" y="302232"/>
                    <a:pt x="1435238" y="316143"/>
                  </a:cubicBezTo>
                  <a:cubicBezTo>
                    <a:pt x="1421328" y="330053"/>
                    <a:pt x="1402461" y="337868"/>
                    <a:pt x="1382789" y="337868"/>
                  </a:cubicBezTo>
                  <a:lnTo>
                    <a:pt x="74174" y="337868"/>
                  </a:lnTo>
                  <a:cubicBezTo>
                    <a:pt x="33209" y="337868"/>
                    <a:pt x="0" y="304659"/>
                    <a:pt x="0" y="263694"/>
                  </a:cubicBezTo>
                  <a:lnTo>
                    <a:pt x="0" y="74174"/>
                  </a:lnTo>
                  <a:cubicBezTo>
                    <a:pt x="0" y="33209"/>
                    <a:pt x="33209" y="0"/>
                    <a:pt x="74174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0C4ECFDE-6875-D45B-E84A-52A12FD82B2D}"/>
                </a:ext>
              </a:extLst>
            </p:cNvPr>
            <p:cNvSpPr txBox="1"/>
            <p:nvPr/>
          </p:nvSpPr>
          <p:spPr>
            <a:xfrm>
              <a:off x="0" y="-85725"/>
              <a:ext cx="1456963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l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 B.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Besmet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algoritme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endParaRPr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BCDC1816-91FE-8CDB-FF3F-9AC499A0F3E4}"/>
              </a:ext>
            </a:extLst>
          </p:cNvPr>
          <p:cNvGrpSpPr/>
          <p:nvPr/>
        </p:nvGrpSpPr>
        <p:grpSpPr>
          <a:xfrm>
            <a:off x="3424156" y="7197961"/>
            <a:ext cx="5719844" cy="1282841"/>
            <a:chOff x="0" y="0"/>
            <a:chExt cx="1506461" cy="337868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DA643AA4-7CAB-827B-917B-59966B5090ED}"/>
                </a:ext>
              </a:extLst>
            </p:cNvPr>
            <p:cNvSpPr/>
            <p:nvPr/>
          </p:nvSpPr>
          <p:spPr>
            <a:xfrm>
              <a:off x="0" y="0"/>
              <a:ext cx="1506461" cy="337868"/>
            </a:xfrm>
            <a:custGeom>
              <a:avLst/>
              <a:gdLst/>
              <a:ahLst/>
              <a:cxnLst/>
              <a:rect l="l" t="t" r="r" b="b"/>
              <a:pathLst>
                <a:path w="1506461" h="337868">
                  <a:moveTo>
                    <a:pt x="71737" y="0"/>
                  </a:moveTo>
                  <a:lnTo>
                    <a:pt x="1434725" y="0"/>
                  </a:lnTo>
                  <a:cubicBezTo>
                    <a:pt x="1453750" y="0"/>
                    <a:pt x="1471997" y="7558"/>
                    <a:pt x="1485450" y="21011"/>
                  </a:cubicBezTo>
                  <a:cubicBezTo>
                    <a:pt x="1498903" y="34464"/>
                    <a:pt x="1506461" y="52711"/>
                    <a:pt x="1506461" y="71737"/>
                  </a:cubicBezTo>
                  <a:lnTo>
                    <a:pt x="1506461" y="266131"/>
                  </a:lnTo>
                  <a:cubicBezTo>
                    <a:pt x="1506461" y="305750"/>
                    <a:pt x="1474344" y="337868"/>
                    <a:pt x="1434725" y="337868"/>
                  </a:cubicBezTo>
                  <a:lnTo>
                    <a:pt x="71737" y="337868"/>
                  </a:lnTo>
                  <a:cubicBezTo>
                    <a:pt x="32118" y="337868"/>
                    <a:pt x="0" y="305750"/>
                    <a:pt x="0" y="266131"/>
                  </a:cubicBezTo>
                  <a:lnTo>
                    <a:pt x="0" y="71737"/>
                  </a:lnTo>
                  <a:cubicBezTo>
                    <a:pt x="0" y="32118"/>
                    <a:pt x="32118" y="0"/>
                    <a:pt x="71737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E39E8020-0254-F478-ABE3-0B872F56591F}"/>
                </a:ext>
              </a:extLst>
            </p:cNvPr>
            <p:cNvSpPr txBox="1"/>
            <p:nvPr/>
          </p:nvSpPr>
          <p:spPr>
            <a:xfrm>
              <a:off x="0" y="-85725"/>
              <a:ext cx="1506461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l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 C.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Datafitting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endParaRP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EA46F7B8-DB78-59E8-811C-C5C8D373BC47}"/>
              </a:ext>
            </a:extLst>
          </p:cNvPr>
          <p:cNvGrpSpPr/>
          <p:nvPr/>
        </p:nvGrpSpPr>
        <p:grpSpPr>
          <a:xfrm>
            <a:off x="9331938" y="7197961"/>
            <a:ext cx="5531907" cy="1282841"/>
            <a:chOff x="0" y="0"/>
            <a:chExt cx="1456963" cy="337868"/>
          </a:xfrm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F3D26290-34E6-EA1A-F5F8-E9B185DE2E72}"/>
                </a:ext>
              </a:extLst>
            </p:cNvPr>
            <p:cNvSpPr/>
            <p:nvPr/>
          </p:nvSpPr>
          <p:spPr>
            <a:xfrm>
              <a:off x="0" y="0"/>
              <a:ext cx="1456963" cy="337868"/>
            </a:xfrm>
            <a:custGeom>
              <a:avLst/>
              <a:gdLst/>
              <a:ahLst/>
              <a:cxnLst/>
              <a:rect l="l" t="t" r="r" b="b"/>
              <a:pathLst>
                <a:path w="1456963" h="337868">
                  <a:moveTo>
                    <a:pt x="74174" y="0"/>
                  </a:moveTo>
                  <a:lnTo>
                    <a:pt x="1382789" y="0"/>
                  </a:lnTo>
                  <a:cubicBezTo>
                    <a:pt x="1423754" y="0"/>
                    <a:pt x="1456963" y="33209"/>
                    <a:pt x="1456963" y="74174"/>
                  </a:cubicBezTo>
                  <a:lnTo>
                    <a:pt x="1456963" y="263694"/>
                  </a:lnTo>
                  <a:cubicBezTo>
                    <a:pt x="1456963" y="283366"/>
                    <a:pt x="1449148" y="302232"/>
                    <a:pt x="1435238" y="316143"/>
                  </a:cubicBezTo>
                  <a:cubicBezTo>
                    <a:pt x="1421328" y="330053"/>
                    <a:pt x="1402461" y="337868"/>
                    <a:pt x="1382789" y="337868"/>
                  </a:cubicBezTo>
                  <a:lnTo>
                    <a:pt x="74174" y="337868"/>
                  </a:lnTo>
                  <a:cubicBezTo>
                    <a:pt x="33209" y="337868"/>
                    <a:pt x="0" y="304659"/>
                    <a:pt x="0" y="263694"/>
                  </a:cubicBezTo>
                  <a:lnTo>
                    <a:pt x="0" y="74174"/>
                  </a:lnTo>
                  <a:cubicBezTo>
                    <a:pt x="0" y="33209"/>
                    <a:pt x="33209" y="0"/>
                    <a:pt x="74174" y="0"/>
                  </a:cubicBezTo>
                  <a:close/>
                </a:path>
              </a:pathLst>
            </a:custGeom>
            <a:solidFill>
              <a:schemeClr val="bg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628BFCD5-9ED6-BDF1-4ACA-95D6A48DF1FE}"/>
                </a:ext>
              </a:extLst>
            </p:cNvPr>
            <p:cNvSpPr txBox="1"/>
            <p:nvPr/>
          </p:nvSpPr>
          <p:spPr>
            <a:xfrm>
              <a:off x="0" y="-85725"/>
              <a:ext cx="1456963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l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endParaRPr>
            </a:p>
          </p:txBody>
        </p:sp>
      </p:grpSp>
      <p:sp>
        <p:nvSpPr>
          <p:cNvPr id="21" name="TextBox 21">
            <a:extLst>
              <a:ext uri="{FF2B5EF4-FFF2-40B4-BE49-F238E27FC236}">
                <a16:creationId xmlns:a16="http://schemas.microsoft.com/office/drawing/2014/main" id="{0BB1F53E-5A8A-5387-3B37-1ADDD44C605F}"/>
              </a:ext>
            </a:extLst>
          </p:cNvPr>
          <p:cNvSpPr txBox="1"/>
          <p:nvPr/>
        </p:nvSpPr>
        <p:spPr>
          <a:xfrm>
            <a:off x="3628658" y="3283865"/>
            <a:ext cx="11439689" cy="17312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4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+mn-ea"/>
                <a:cs typeface="+mn-cs"/>
              </a:rPr>
              <a:t>"Een AI-model beschrijft een arts meestal als </a:t>
            </a:r>
          </a:p>
          <a:p>
            <a:pPr marL="0" marR="0" lvl="0" indent="0" algn="l" defTabSz="914400" rtl="0" eaLnBrk="1" fontAlgn="auto" latinLnBrk="0" hangingPunct="1">
              <a:lnSpc>
                <a:spcPts val="44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+mn-ea"/>
                <a:cs typeface="+mn-cs"/>
              </a:rPr>
              <a:t>een man en een verpleegkundige meestal als </a:t>
            </a:r>
            <a:br>
              <a:rPr kumimoji="0" lang="nl-NL" sz="4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+mn-ea"/>
                <a:cs typeface="+mn-cs"/>
              </a:rPr>
            </a:br>
            <a:r>
              <a:rPr kumimoji="0" lang="nl-NL" sz="4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+mn-ea"/>
                <a:cs typeface="+mn-cs"/>
              </a:rPr>
              <a:t>een vrouw. Welk risico zie je hier?"</a:t>
            </a: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5FCBC199-1875-F3CE-2125-0AA218E974A0}"/>
              </a:ext>
            </a:extLst>
          </p:cNvPr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D32C2D58-BB52-A3F6-13DB-64CBA7BB9936}"/>
              </a:ext>
            </a:extLst>
          </p:cNvPr>
          <p:cNvSpPr txBox="1"/>
          <p:nvPr/>
        </p:nvSpPr>
        <p:spPr>
          <a:xfrm>
            <a:off x="9348503" y="7428043"/>
            <a:ext cx="9144000" cy="606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4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TC Motter Corpus Condensed"/>
                <a:ea typeface="+mn-ea"/>
                <a:cs typeface="+mn-cs"/>
                <a:sym typeface="ITC Motter Corpus Condensed"/>
              </a:rPr>
              <a:t> D. Bias</a:t>
            </a:r>
          </a:p>
        </p:txBody>
      </p:sp>
    </p:spTree>
    <p:extLst>
      <p:ext uri="{BB962C8B-B14F-4D97-AF65-F5344CB8AC3E}">
        <p14:creationId xmlns:p14="http://schemas.microsoft.com/office/powerpoint/2010/main" val="4251288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AEC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393F42-B8AD-7C15-2D66-6D09FEBBC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F56EA05-7BF9-9C76-EE36-7AB749CABBB6}"/>
              </a:ext>
            </a:extLst>
          </p:cNvPr>
          <p:cNvSpPr/>
          <p:nvPr/>
        </p:nvSpPr>
        <p:spPr>
          <a:xfrm>
            <a:off x="7733523" y="-381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2888" b="-1288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A7EB4FE-1196-C966-4829-1694BF321229}"/>
              </a:ext>
            </a:extLst>
          </p:cNvPr>
          <p:cNvGrpSpPr/>
          <p:nvPr/>
        </p:nvGrpSpPr>
        <p:grpSpPr>
          <a:xfrm>
            <a:off x="2514600" y="800100"/>
            <a:ext cx="13792200" cy="7010399"/>
            <a:chOff x="0" y="0"/>
            <a:chExt cx="3012922" cy="1219047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D6678AD-A704-DDAB-673F-14C375E71A26}"/>
                </a:ext>
              </a:extLst>
            </p:cNvPr>
            <p:cNvSpPr/>
            <p:nvPr/>
          </p:nvSpPr>
          <p:spPr>
            <a:xfrm>
              <a:off x="0" y="0"/>
              <a:ext cx="3012922" cy="1219047"/>
            </a:xfrm>
            <a:custGeom>
              <a:avLst/>
              <a:gdLst/>
              <a:ahLst/>
              <a:cxnLst/>
              <a:rect l="l" t="t" r="r" b="b"/>
              <a:pathLst>
                <a:path w="3012922" h="1219047">
                  <a:moveTo>
                    <a:pt x="54141" y="0"/>
                  </a:moveTo>
                  <a:lnTo>
                    <a:pt x="2958781" y="0"/>
                  </a:lnTo>
                  <a:cubicBezTo>
                    <a:pt x="2973140" y="0"/>
                    <a:pt x="2986911" y="5704"/>
                    <a:pt x="2997065" y="15857"/>
                  </a:cubicBezTo>
                  <a:cubicBezTo>
                    <a:pt x="3007218" y="26011"/>
                    <a:pt x="3012922" y="39782"/>
                    <a:pt x="3012922" y="54141"/>
                  </a:cubicBezTo>
                  <a:lnTo>
                    <a:pt x="3012922" y="1164906"/>
                  </a:lnTo>
                  <a:cubicBezTo>
                    <a:pt x="3012922" y="1194807"/>
                    <a:pt x="2988682" y="1219047"/>
                    <a:pt x="2958781" y="1219047"/>
                  </a:cubicBezTo>
                  <a:lnTo>
                    <a:pt x="54141" y="1219047"/>
                  </a:lnTo>
                  <a:cubicBezTo>
                    <a:pt x="24240" y="1219047"/>
                    <a:pt x="0" y="1194807"/>
                    <a:pt x="0" y="1164906"/>
                  </a:cubicBezTo>
                  <a:lnTo>
                    <a:pt x="0" y="54141"/>
                  </a:lnTo>
                  <a:cubicBezTo>
                    <a:pt x="0" y="24240"/>
                    <a:pt x="24240" y="0"/>
                    <a:pt x="54141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4161C7F8-1B5F-E2ED-8B2F-0F946D0B757F}"/>
                </a:ext>
              </a:extLst>
            </p:cNvPr>
            <p:cNvSpPr txBox="1"/>
            <p:nvPr/>
          </p:nvSpPr>
          <p:spPr>
            <a:xfrm>
              <a:off x="0" y="-123825"/>
              <a:ext cx="3012922" cy="13428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60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3B4E6DEB-2629-A78A-6F5B-80B0263DF8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152349"/>
            <a:ext cx="7837560" cy="6272284"/>
          </a:xfrm>
          <a:prstGeom prst="rect">
            <a:avLst/>
          </a:prstGeom>
        </p:spPr>
      </p:pic>
      <p:grpSp>
        <p:nvGrpSpPr>
          <p:cNvPr id="6" name="Group 6">
            <a:extLst>
              <a:ext uri="{FF2B5EF4-FFF2-40B4-BE49-F238E27FC236}">
                <a16:creationId xmlns:a16="http://schemas.microsoft.com/office/drawing/2014/main" id="{00D11D24-9236-1339-4ACD-3DF159FEC64F}"/>
              </a:ext>
            </a:extLst>
          </p:cNvPr>
          <p:cNvGrpSpPr/>
          <p:nvPr/>
        </p:nvGrpSpPr>
        <p:grpSpPr>
          <a:xfrm>
            <a:off x="5906638" y="1152349"/>
            <a:ext cx="6474717" cy="1219496"/>
            <a:chOff x="0" y="-6440"/>
            <a:chExt cx="1493570" cy="28131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07AAD0B-0E43-F15A-76A8-A73F129BCC5F}"/>
                </a:ext>
              </a:extLst>
            </p:cNvPr>
            <p:cNvSpPr/>
            <p:nvPr/>
          </p:nvSpPr>
          <p:spPr>
            <a:xfrm>
              <a:off x="0" y="0"/>
              <a:ext cx="1493570" cy="252443"/>
            </a:xfrm>
            <a:custGeom>
              <a:avLst/>
              <a:gdLst/>
              <a:ahLst/>
              <a:cxnLst/>
              <a:rect l="l" t="t" r="r" b="b"/>
              <a:pathLst>
                <a:path w="1493570" h="252443">
                  <a:moveTo>
                    <a:pt x="746785" y="0"/>
                  </a:moveTo>
                  <a:cubicBezTo>
                    <a:pt x="334347" y="0"/>
                    <a:pt x="0" y="56511"/>
                    <a:pt x="0" y="126221"/>
                  </a:cubicBezTo>
                  <a:cubicBezTo>
                    <a:pt x="0" y="195932"/>
                    <a:pt x="334347" y="252443"/>
                    <a:pt x="746785" y="252443"/>
                  </a:cubicBezTo>
                  <a:cubicBezTo>
                    <a:pt x="1159223" y="252443"/>
                    <a:pt x="1493570" y="195932"/>
                    <a:pt x="1493570" y="126221"/>
                  </a:cubicBezTo>
                  <a:cubicBezTo>
                    <a:pt x="1493570" y="56511"/>
                    <a:pt x="1159223" y="0"/>
                    <a:pt x="746785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76A2E86E-6626-52BC-A5EF-D312A20A55B5}"/>
                </a:ext>
              </a:extLst>
            </p:cNvPr>
            <p:cNvSpPr txBox="1"/>
            <p:nvPr/>
          </p:nvSpPr>
          <p:spPr>
            <a:xfrm>
              <a:off x="140022" y="-6440"/>
              <a:ext cx="1213525" cy="2813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41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999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RAAD DE PLAAT</a:t>
              </a: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60518A9F-5941-95C2-2938-50E963B3C91A}"/>
              </a:ext>
            </a:extLst>
          </p:cNvPr>
          <p:cNvGrpSpPr/>
          <p:nvPr/>
        </p:nvGrpSpPr>
        <p:grpSpPr>
          <a:xfrm>
            <a:off x="3424153" y="8131760"/>
            <a:ext cx="11439689" cy="1282841"/>
            <a:chOff x="0" y="0"/>
            <a:chExt cx="3012922" cy="33786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33AD31B8-027F-77D6-957D-300F0BDBAF4D}"/>
                </a:ext>
              </a:extLst>
            </p:cNvPr>
            <p:cNvSpPr/>
            <p:nvPr/>
          </p:nvSpPr>
          <p:spPr>
            <a:xfrm>
              <a:off x="0" y="0"/>
              <a:ext cx="3012922" cy="337868"/>
            </a:xfrm>
            <a:custGeom>
              <a:avLst/>
              <a:gdLst/>
              <a:ahLst/>
              <a:cxnLst/>
              <a:rect l="l" t="t" r="r" b="b"/>
              <a:pathLst>
                <a:path w="3012922" h="337868">
                  <a:moveTo>
                    <a:pt x="35868" y="0"/>
                  </a:moveTo>
                  <a:lnTo>
                    <a:pt x="2977054" y="0"/>
                  </a:lnTo>
                  <a:cubicBezTo>
                    <a:pt x="2986567" y="0"/>
                    <a:pt x="2995690" y="3779"/>
                    <a:pt x="3002417" y="10506"/>
                  </a:cubicBezTo>
                  <a:cubicBezTo>
                    <a:pt x="3009143" y="17232"/>
                    <a:pt x="3012922" y="26355"/>
                    <a:pt x="3012922" y="35868"/>
                  </a:cubicBezTo>
                  <a:lnTo>
                    <a:pt x="3012922" y="301999"/>
                  </a:lnTo>
                  <a:cubicBezTo>
                    <a:pt x="3012922" y="311512"/>
                    <a:pt x="3009143" y="320635"/>
                    <a:pt x="3002417" y="327362"/>
                  </a:cubicBezTo>
                  <a:cubicBezTo>
                    <a:pt x="2995690" y="334089"/>
                    <a:pt x="2986567" y="337868"/>
                    <a:pt x="2977054" y="337868"/>
                  </a:cubicBezTo>
                  <a:lnTo>
                    <a:pt x="35868" y="337868"/>
                  </a:lnTo>
                  <a:cubicBezTo>
                    <a:pt x="26355" y="337868"/>
                    <a:pt x="17232" y="334089"/>
                    <a:pt x="10506" y="327362"/>
                  </a:cubicBezTo>
                  <a:cubicBezTo>
                    <a:pt x="3779" y="320635"/>
                    <a:pt x="0" y="311512"/>
                    <a:pt x="0" y="301999"/>
                  </a:cubicBezTo>
                  <a:lnTo>
                    <a:pt x="0" y="35868"/>
                  </a:lnTo>
                  <a:cubicBezTo>
                    <a:pt x="0" y="26355"/>
                    <a:pt x="3779" y="17232"/>
                    <a:pt x="10506" y="10506"/>
                  </a:cubicBezTo>
                  <a:cubicBezTo>
                    <a:pt x="17232" y="3779"/>
                    <a:pt x="26355" y="0"/>
                    <a:pt x="35868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DCA5AC3B-6DAE-12AC-6D37-E4105F47DF3F}"/>
                </a:ext>
              </a:extLst>
            </p:cNvPr>
            <p:cNvSpPr txBox="1"/>
            <p:nvPr/>
          </p:nvSpPr>
          <p:spPr>
            <a:xfrm>
              <a:off x="0" y="-85725"/>
              <a:ext cx="3012922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Wat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gaat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hier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 mis?</a:t>
              </a:r>
            </a:p>
          </p:txBody>
        </p:sp>
      </p:grpSp>
      <p:sp>
        <p:nvSpPr>
          <p:cNvPr id="13" name="Freeform 13">
            <a:extLst>
              <a:ext uri="{FF2B5EF4-FFF2-40B4-BE49-F238E27FC236}">
                <a16:creationId xmlns:a16="http://schemas.microsoft.com/office/drawing/2014/main" id="{3E43F87A-B010-7BF0-48F6-395DB00FF050}"/>
              </a:ext>
            </a:extLst>
          </p:cNvPr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23491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AEC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9DAB9C-E147-6EE3-AB7C-6EC6A7821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5A44F46A-7F2E-E070-D178-F1463C1620A6}"/>
              </a:ext>
            </a:extLst>
          </p:cNvPr>
          <p:cNvSpPr/>
          <p:nvPr/>
        </p:nvSpPr>
        <p:spPr>
          <a:xfrm>
            <a:off x="15240000" y="475669"/>
            <a:ext cx="2313675" cy="3031188"/>
          </a:xfrm>
          <a:custGeom>
            <a:avLst/>
            <a:gdLst/>
            <a:ahLst/>
            <a:cxnLst/>
            <a:rect l="l" t="t" r="r" b="b"/>
            <a:pathLst>
              <a:path w="6913350" h="6976775">
                <a:moveTo>
                  <a:pt x="0" y="0"/>
                </a:moveTo>
                <a:lnTo>
                  <a:pt x="6913350" y="0"/>
                </a:lnTo>
                <a:lnTo>
                  <a:pt x="6913350" y="6976776"/>
                </a:lnTo>
                <a:lnTo>
                  <a:pt x="0" y="69767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4E99BDA4-7FDA-0B09-304E-F2EABAC4458A}"/>
              </a:ext>
            </a:extLst>
          </p:cNvPr>
          <p:cNvSpPr txBox="1"/>
          <p:nvPr/>
        </p:nvSpPr>
        <p:spPr>
          <a:xfrm>
            <a:off x="3048000" y="1783606"/>
            <a:ext cx="12896724" cy="6719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30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800" b="0" i="0" u="none" strike="noStrike" kern="1200" cap="none" spc="21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Bij de </a:t>
            </a:r>
            <a:r>
              <a:rPr kumimoji="0" lang="en-US" sz="12800" b="0" i="0" u="none" strike="noStrike" kern="1200" cap="none" spc="214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volgende</a:t>
            </a:r>
            <a:r>
              <a:rPr kumimoji="0" lang="en-US" sz="12800" b="0" i="0" u="none" strike="noStrike" kern="1200" cap="none" spc="21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kumimoji="0" lang="en-US" sz="12800" b="0" i="0" u="none" strike="noStrike" kern="1200" cap="none" spc="214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vraag</a:t>
            </a:r>
            <a:r>
              <a:rPr kumimoji="0" lang="en-US" sz="12800" b="0" i="0" u="none" strike="noStrike" kern="1200" cap="none" spc="21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kumimoji="0" lang="en-US" sz="12800" b="0" i="0" u="none" strike="noStrike" kern="1200" cap="none" spc="214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kun</a:t>
            </a:r>
            <a:r>
              <a:rPr kumimoji="0" lang="en-US" sz="12800" b="0" i="0" u="none" strike="noStrike" kern="1200" cap="none" spc="21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je </a:t>
            </a:r>
            <a:r>
              <a:rPr kumimoji="0" lang="en-US" sz="12800" b="0" i="0" u="sng" strike="noStrike" kern="1200" cap="none" spc="214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dubbele</a:t>
            </a:r>
            <a:r>
              <a:rPr kumimoji="0" lang="en-US" sz="12800" b="0" i="0" u="none" strike="noStrike" kern="1200" cap="none" spc="21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kumimoji="0" lang="en-US" sz="12800" b="0" i="0" u="none" strike="noStrike" kern="1200" cap="none" spc="214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punten</a:t>
            </a:r>
            <a:r>
              <a:rPr kumimoji="0" lang="en-US" sz="12800" b="0" i="0" u="none" strike="noStrike" kern="1200" cap="none" spc="21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kumimoji="0" lang="en-US" sz="12800" b="0" i="0" u="none" strike="noStrike" kern="1200" cap="none" spc="214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scoren</a:t>
            </a:r>
            <a:r>
              <a:rPr kumimoji="0" lang="en-US" sz="12800" b="0" i="0" u="none" strike="noStrike" kern="1200" cap="none" spc="21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! 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0714A35A-EB73-5792-EB89-84FB13C01878}"/>
              </a:ext>
            </a:extLst>
          </p:cNvPr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10124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AEC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55995E-E0B9-7FFD-478A-6068F800B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04CEA05-293D-258A-2576-8EC90FAC155B}"/>
              </a:ext>
            </a:extLst>
          </p:cNvPr>
          <p:cNvSpPr/>
          <p:nvPr/>
        </p:nvSpPr>
        <p:spPr>
          <a:xfrm>
            <a:off x="7733523" y="-381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2888" b="-1288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63B8730-D302-DAD7-B94B-78BB2FE3EF48}"/>
              </a:ext>
            </a:extLst>
          </p:cNvPr>
          <p:cNvGrpSpPr/>
          <p:nvPr/>
        </p:nvGrpSpPr>
        <p:grpSpPr>
          <a:xfrm>
            <a:off x="2514600" y="800100"/>
            <a:ext cx="13792200" cy="7010399"/>
            <a:chOff x="0" y="0"/>
            <a:chExt cx="3012922" cy="1219047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BDDD97E-6181-0D88-C7C4-1E6BF82C3DB0}"/>
                </a:ext>
              </a:extLst>
            </p:cNvPr>
            <p:cNvSpPr/>
            <p:nvPr/>
          </p:nvSpPr>
          <p:spPr>
            <a:xfrm>
              <a:off x="0" y="0"/>
              <a:ext cx="3012922" cy="1219047"/>
            </a:xfrm>
            <a:custGeom>
              <a:avLst/>
              <a:gdLst/>
              <a:ahLst/>
              <a:cxnLst/>
              <a:rect l="l" t="t" r="r" b="b"/>
              <a:pathLst>
                <a:path w="3012922" h="1219047">
                  <a:moveTo>
                    <a:pt x="54141" y="0"/>
                  </a:moveTo>
                  <a:lnTo>
                    <a:pt x="2958781" y="0"/>
                  </a:lnTo>
                  <a:cubicBezTo>
                    <a:pt x="2973140" y="0"/>
                    <a:pt x="2986911" y="5704"/>
                    <a:pt x="2997065" y="15857"/>
                  </a:cubicBezTo>
                  <a:cubicBezTo>
                    <a:pt x="3007218" y="26011"/>
                    <a:pt x="3012922" y="39782"/>
                    <a:pt x="3012922" y="54141"/>
                  </a:cubicBezTo>
                  <a:lnTo>
                    <a:pt x="3012922" y="1164906"/>
                  </a:lnTo>
                  <a:cubicBezTo>
                    <a:pt x="3012922" y="1194807"/>
                    <a:pt x="2988682" y="1219047"/>
                    <a:pt x="2958781" y="1219047"/>
                  </a:cubicBezTo>
                  <a:lnTo>
                    <a:pt x="54141" y="1219047"/>
                  </a:lnTo>
                  <a:cubicBezTo>
                    <a:pt x="24240" y="1219047"/>
                    <a:pt x="0" y="1194807"/>
                    <a:pt x="0" y="1164906"/>
                  </a:cubicBezTo>
                  <a:lnTo>
                    <a:pt x="0" y="54141"/>
                  </a:lnTo>
                  <a:cubicBezTo>
                    <a:pt x="0" y="24240"/>
                    <a:pt x="24240" y="0"/>
                    <a:pt x="54141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CFFC8EE-D915-053D-A558-08B42567D010}"/>
                </a:ext>
              </a:extLst>
            </p:cNvPr>
            <p:cNvSpPr txBox="1"/>
            <p:nvPr/>
          </p:nvSpPr>
          <p:spPr>
            <a:xfrm>
              <a:off x="0" y="-123825"/>
              <a:ext cx="3012922" cy="13428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60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9090B58B-7175-8DA3-BAD3-53E19FCE76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3" y="998636"/>
            <a:ext cx="9677394" cy="6451596"/>
          </a:xfrm>
          <a:prstGeom prst="rect">
            <a:avLst/>
          </a:prstGeom>
        </p:spPr>
      </p:pic>
      <p:grpSp>
        <p:nvGrpSpPr>
          <p:cNvPr id="6" name="Group 6">
            <a:extLst>
              <a:ext uri="{FF2B5EF4-FFF2-40B4-BE49-F238E27FC236}">
                <a16:creationId xmlns:a16="http://schemas.microsoft.com/office/drawing/2014/main" id="{4DFC2AB8-8D75-CF2C-8D2D-AD8FC80E04B4}"/>
              </a:ext>
            </a:extLst>
          </p:cNvPr>
          <p:cNvGrpSpPr/>
          <p:nvPr/>
        </p:nvGrpSpPr>
        <p:grpSpPr>
          <a:xfrm>
            <a:off x="5906638" y="1152349"/>
            <a:ext cx="6474717" cy="1219496"/>
            <a:chOff x="0" y="-6440"/>
            <a:chExt cx="1493570" cy="28131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D17AA9C-44F5-0B98-DBB5-26CEA452C40E}"/>
                </a:ext>
              </a:extLst>
            </p:cNvPr>
            <p:cNvSpPr/>
            <p:nvPr/>
          </p:nvSpPr>
          <p:spPr>
            <a:xfrm>
              <a:off x="0" y="0"/>
              <a:ext cx="1493570" cy="252443"/>
            </a:xfrm>
            <a:custGeom>
              <a:avLst/>
              <a:gdLst/>
              <a:ahLst/>
              <a:cxnLst/>
              <a:rect l="l" t="t" r="r" b="b"/>
              <a:pathLst>
                <a:path w="1493570" h="252443">
                  <a:moveTo>
                    <a:pt x="746785" y="0"/>
                  </a:moveTo>
                  <a:cubicBezTo>
                    <a:pt x="334347" y="0"/>
                    <a:pt x="0" y="56511"/>
                    <a:pt x="0" y="126221"/>
                  </a:cubicBezTo>
                  <a:cubicBezTo>
                    <a:pt x="0" y="195932"/>
                    <a:pt x="334347" y="252443"/>
                    <a:pt x="746785" y="252443"/>
                  </a:cubicBezTo>
                  <a:cubicBezTo>
                    <a:pt x="1159223" y="252443"/>
                    <a:pt x="1493570" y="195932"/>
                    <a:pt x="1493570" y="126221"/>
                  </a:cubicBezTo>
                  <a:cubicBezTo>
                    <a:pt x="1493570" y="56511"/>
                    <a:pt x="1159223" y="0"/>
                    <a:pt x="746785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E6D9A1C0-3A54-D2FB-0A9A-D6AC99188B69}"/>
                </a:ext>
              </a:extLst>
            </p:cNvPr>
            <p:cNvSpPr txBox="1"/>
            <p:nvPr/>
          </p:nvSpPr>
          <p:spPr>
            <a:xfrm>
              <a:off x="140022" y="-6440"/>
              <a:ext cx="1213525" cy="2813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41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999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RAAD DE PLAAT</a:t>
              </a: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8976F83E-7624-9E92-DD61-4F3AD3FC8935}"/>
              </a:ext>
            </a:extLst>
          </p:cNvPr>
          <p:cNvGrpSpPr/>
          <p:nvPr/>
        </p:nvGrpSpPr>
        <p:grpSpPr>
          <a:xfrm>
            <a:off x="3424153" y="8131760"/>
            <a:ext cx="11439689" cy="1282841"/>
            <a:chOff x="0" y="0"/>
            <a:chExt cx="3012922" cy="337868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BAE52518-8D03-A6E7-657A-7988B416D91E}"/>
                </a:ext>
              </a:extLst>
            </p:cNvPr>
            <p:cNvSpPr/>
            <p:nvPr/>
          </p:nvSpPr>
          <p:spPr>
            <a:xfrm>
              <a:off x="0" y="0"/>
              <a:ext cx="3012922" cy="337868"/>
            </a:xfrm>
            <a:custGeom>
              <a:avLst/>
              <a:gdLst/>
              <a:ahLst/>
              <a:cxnLst/>
              <a:rect l="l" t="t" r="r" b="b"/>
              <a:pathLst>
                <a:path w="3012922" h="337868">
                  <a:moveTo>
                    <a:pt x="35868" y="0"/>
                  </a:moveTo>
                  <a:lnTo>
                    <a:pt x="2977054" y="0"/>
                  </a:lnTo>
                  <a:cubicBezTo>
                    <a:pt x="2986567" y="0"/>
                    <a:pt x="2995690" y="3779"/>
                    <a:pt x="3002417" y="10506"/>
                  </a:cubicBezTo>
                  <a:cubicBezTo>
                    <a:pt x="3009143" y="17232"/>
                    <a:pt x="3012922" y="26355"/>
                    <a:pt x="3012922" y="35868"/>
                  </a:cubicBezTo>
                  <a:lnTo>
                    <a:pt x="3012922" y="301999"/>
                  </a:lnTo>
                  <a:cubicBezTo>
                    <a:pt x="3012922" y="311512"/>
                    <a:pt x="3009143" y="320635"/>
                    <a:pt x="3002417" y="327362"/>
                  </a:cubicBezTo>
                  <a:cubicBezTo>
                    <a:pt x="2995690" y="334089"/>
                    <a:pt x="2986567" y="337868"/>
                    <a:pt x="2977054" y="337868"/>
                  </a:cubicBezTo>
                  <a:lnTo>
                    <a:pt x="35868" y="337868"/>
                  </a:lnTo>
                  <a:cubicBezTo>
                    <a:pt x="26355" y="337868"/>
                    <a:pt x="17232" y="334089"/>
                    <a:pt x="10506" y="327362"/>
                  </a:cubicBezTo>
                  <a:cubicBezTo>
                    <a:pt x="3779" y="320635"/>
                    <a:pt x="0" y="311512"/>
                    <a:pt x="0" y="301999"/>
                  </a:cubicBezTo>
                  <a:lnTo>
                    <a:pt x="0" y="35868"/>
                  </a:lnTo>
                  <a:cubicBezTo>
                    <a:pt x="0" y="26355"/>
                    <a:pt x="3779" y="17232"/>
                    <a:pt x="10506" y="10506"/>
                  </a:cubicBezTo>
                  <a:cubicBezTo>
                    <a:pt x="17232" y="3779"/>
                    <a:pt x="26355" y="0"/>
                    <a:pt x="35868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71AF89B4-D1ED-4104-052B-EF4B61139A95}"/>
                </a:ext>
              </a:extLst>
            </p:cNvPr>
            <p:cNvSpPr txBox="1"/>
            <p:nvPr/>
          </p:nvSpPr>
          <p:spPr>
            <a:xfrm>
              <a:off x="0" y="-85725"/>
              <a:ext cx="3012922" cy="423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Wat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gaat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hier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 mis?</a:t>
              </a:r>
            </a:p>
          </p:txBody>
        </p:sp>
      </p:grpSp>
      <p:sp>
        <p:nvSpPr>
          <p:cNvPr id="13" name="Freeform 13">
            <a:extLst>
              <a:ext uri="{FF2B5EF4-FFF2-40B4-BE49-F238E27FC236}">
                <a16:creationId xmlns:a16="http://schemas.microsoft.com/office/drawing/2014/main" id="{1DDF419A-0FFF-3199-3330-7670E8880411}"/>
              </a:ext>
            </a:extLst>
          </p:cNvPr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93493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16FFF-6BBC-5203-2567-4F5855386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5927838-AA23-D241-D18A-94394D97EB4C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2888" b="-1288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E08563-4F06-3B85-5390-5A07560A318F}"/>
              </a:ext>
            </a:extLst>
          </p:cNvPr>
          <p:cNvGrpSpPr/>
          <p:nvPr/>
        </p:nvGrpSpPr>
        <p:grpSpPr>
          <a:xfrm>
            <a:off x="3424150" y="1037229"/>
            <a:ext cx="11439689" cy="1515471"/>
            <a:chOff x="0" y="0"/>
            <a:chExt cx="3012922" cy="97636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1000AAF-0E11-C9B6-6267-0F430AFCF896}"/>
                </a:ext>
              </a:extLst>
            </p:cNvPr>
            <p:cNvSpPr/>
            <p:nvPr/>
          </p:nvSpPr>
          <p:spPr>
            <a:xfrm>
              <a:off x="0" y="0"/>
              <a:ext cx="3012922" cy="976368"/>
            </a:xfrm>
            <a:custGeom>
              <a:avLst/>
              <a:gdLst/>
              <a:ahLst/>
              <a:cxnLst/>
              <a:rect l="l" t="t" r="r" b="b"/>
              <a:pathLst>
                <a:path w="3012922" h="976368">
                  <a:moveTo>
                    <a:pt x="54141" y="0"/>
                  </a:moveTo>
                  <a:lnTo>
                    <a:pt x="2958781" y="0"/>
                  </a:lnTo>
                  <a:cubicBezTo>
                    <a:pt x="2973140" y="0"/>
                    <a:pt x="2986911" y="5704"/>
                    <a:pt x="2997065" y="15857"/>
                  </a:cubicBezTo>
                  <a:cubicBezTo>
                    <a:pt x="3007218" y="26011"/>
                    <a:pt x="3012922" y="39782"/>
                    <a:pt x="3012922" y="54141"/>
                  </a:cubicBezTo>
                  <a:lnTo>
                    <a:pt x="3012922" y="922227"/>
                  </a:lnTo>
                  <a:cubicBezTo>
                    <a:pt x="3012922" y="952128"/>
                    <a:pt x="2988682" y="976368"/>
                    <a:pt x="2958781" y="976368"/>
                  </a:cubicBezTo>
                  <a:lnTo>
                    <a:pt x="54141" y="976368"/>
                  </a:lnTo>
                  <a:cubicBezTo>
                    <a:pt x="24240" y="976368"/>
                    <a:pt x="0" y="952128"/>
                    <a:pt x="0" y="922227"/>
                  </a:cubicBezTo>
                  <a:lnTo>
                    <a:pt x="0" y="54141"/>
                  </a:lnTo>
                  <a:cubicBezTo>
                    <a:pt x="0" y="24240"/>
                    <a:pt x="24240" y="0"/>
                    <a:pt x="54141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0CF835C1-4AC8-014D-A088-C33FD27828B9}"/>
                </a:ext>
              </a:extLst>
            </p:cNvPr>
            <p:cNvSpPr txBox="1"/>
            <p:nvPr/>
          </p:nvSpPr>
          <p:spPr>
            <a:xfrm>
              <a:off x="0" y="-123825"/>
              <a:ext cx="3012922" cy="1100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60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92E24B83-3ECC-E083-ED62-BC6500EFFA1F}"/>
              </a:ext>
            </a:extLst>
          </p:cNvPr>
          <p:cNvGrpSpPr/>
          <p:nvPr/>
        </p:nvGrpSpPr>
        <p:grpSpPr>
          <a:xfrm>
            <a:off x="5906639" y="425824"/>
            <a:ext cx="6474717" cy="1219496"/>
            <a:chOff x="0" y="-11289"/>
            <a:chExt cx="1493570" cy="28131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54ECB5B-E89C-821C-AEE1-EED163560226}"/>
                </a:ext>
              </a:extLst>
            </p:cNvPr>
            <p:cNvSpPr/>
            <p:nvPr/>
          </p:nvSpPr>
          <p:spPr>
            <a:xfrm>
              <a:off x="0" y="0"/>
              <a:ext cx="1493570" cy="252443"/>
            </a:xfrm>
            <a:custGeom>
              <a:avLst/>
              <a:gdLst/>
              <a:ahLst/>
              <a:cxnLst/>
              <a:rect l="l" t="t" r="r" b="b"/>
              <a:pathLst>
                <a:path w="1493570" h="252443">
                  <a:moveTo>
                    <a:pt x="746785" y="0"/>
                  </a:moveTo>
                  <a:cubicBezTo>
                    <a:pt x="334347" y="0"/>
                    <a:pt x="0" y="56511"/>
                    <a:pt x="0" y="126221"/>
                  </a:cubicBezTo>
                  <a:cubicBezTo>
                    <a:pt x="0" y="195932"/>
                    <a:pt x="334347" y="252443"/>
                    <a:pt x="746785" y="252443"/>
                  </a:cubicBezTo>
                  <a:cubicBezTo>
                    <a:pt x="1159223" y="252443"/>
                    <a:pt x="1493570" y="195932"/>
                    <a:pt x="1493570" y="126221"/>
                  </a:cubicBezTo>
                  <a:cubicBezTo>
                    <a:pt x="1493570" y="56511"/>
                    <a:pt x="1159223" y="0"/>
                    <a:pt x="746785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DE56A853-4709-111C-478C-3BBFA95279D6}"/>
                </a:ext>
              </a:extLst>
            </p:cNvPr>
            <p:cNvSpPr txBox="1"/>
            <p:nvPr/>
          </p:nvSpPr>
          <p:spPr>
            <a:xfrm>
              <a:off x="140022" y="-11289"/>
              <a:ext cx="1213525" cy="2813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41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999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Wie is het </a:t>
              </a:r>
              <a:r>
                <a:rPr kumimoji="0" lang="en-US" sz="2999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snelste</a:t>
              </a:r>
              <a:r>
                <a:rPr kumimoji="0" lang="en-US" sz="2999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?</a:t>
              </a:r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CC0678B8-1003-2EC8-B082-78894DDEE085}"/>
              </a:ext>
            </a:extLst>
          </p:cNvPr>
          <p:cNvSpPr txBox="1"/>
          <p:nvPr/>
        </p:nvSpPr>
        <p:spPr>
          <a:xfrm>
            <a:off x="4957211" y="1618058"/>
            <a:ext cx="8373566" cy="686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Wiens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foto</a:t>
            </a:r>
            <a:r>
              <a:rPr lang="en-US" sz="4299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is </a:t>
            </a:r>
            <a:r>
              <a:rPr lang="en-US" sz="4299" dirty="0" err="1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hier</a:t>
            </a:r>
            <a:r>
              <a:rPr lang="en-US" sz="4299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lang="en-US" sz="4299" dirty="0" err="1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bewerkt</a:t>
            </a:r>
            <a:r>
              <a:rPr lang="en-US" sz="4299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door AI?</a:t>
            </a:r>
            <a:endParaRPr kumimoji="0" lang="en-US" sz="4299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TC Motter Corpus Condensed"/>
              <a:ea typeface="ITC Motter Corpus Condensed"/>
              <a:cs typeface="ITC Motter Corpus Condensed"/>
              <a:sym typeface="ITC Motter Corpus Condensed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5A5BFF54-82FB-1360-D1A3-81583CDEC87E}"/>
              </a:ext>
            </a:extLst>
          </p:cNvPr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DE5AB18-D63C-83CD-A8EC-55AE5F723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574235"/>
            <a:ext cx="11053762" cy="735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31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AE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5387459" y="3816780"/>
            <a:ext cx="3085677" cy="3085677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57707" y="0"/>
                  </a:moveTo>
                  <a:lnTo>
                    <a:pt x="755093" y="0"/>
                  </a:lnTo>
                  <a:cubicBezTo>
                    <a:pt x="770398" y="0"/>
                    <a:pt x="785076" y="6080"/>
                    <a:pt x="795898" y="16902"/>
                  </a:cubicBezTo>
                  <a:cubicBezTo>
                    <a:pt x="806720" y="27724"/>
                    <a:pt x="812800" y="42402"/>
                    <a:pt x="812800" y="57707"/>
                  </a:cubicBezTo>
                  <a:lnTo>
                    <a:pt x="812800" y="755093"/>
                  </a:lnTo>
                  <a:cubicBezTo>
                    <a:pt x="812800" y="770398"/>
                    <a:pt x="806720" y="785076"/>
                    <a:pt x="795898" y="795898"/>
                  </a:cubicBezTo>
                  <a:cubicBezTo>
                    <a:pt x="785076" y="806720"/>
                    <a:pt x="770398" y="812800"/>
                    <a:pt x="755093" y="812800"/>
                  </a:cubicBezTo>
                  <a:lnTo>
                    <a:pt x="57707" y="812800"/>
                  </a:lnTo>
                  <a:cubicBezTo>
                    <a:pt x="42402" y="812800"/>
                    <a:pt x="27724" y="806720"/>
                    <a:pt x="16902" y="795898"/>
                  </a:cubicBezTo>
                  <a:cubicBezTo>
                    <a:pt x="6080" y="785076"/>
                    <a:pt x="0" y="770398"/>
                    <a:pt x="0" y="755093"/>
                  </a:cubicBezTo>
                  <a:lnTo>
                    <a:pt x="0" y="57707"/>
                  </a:lnTo>
                  <a:cubicBezTo>
                    <a:pt x="0" y="42402"/>
                    <a:pt x="6080" y="27724"/>
                    <a:pt x="16902" y="16902"/>
                  </a:cubicBezTo>
                  <a:cubicBezTo>
                    <a:pt x="27724" y="6080"/>
                    <a:pt x="42402" y="0"/>
                    <a:pt x="57707" y="0"/>
                  </a:cubicBezTo>
                  <a:close/>
                </a:path>
              </a:pathLst>
            </a:custGeom>
            <a:blipFill>
              <a:blip r:embed="rId3"/>
              <a:stretch>
                <a:fillRect l="-30549" b="-95947"/>
              </a:stretch>
            </a:blipFill>
          </p:spPr>
          <p:txBody>
            <a:bodyPr/>
            <a:lstStyle/>
            <a:p>
              <a:endParaRPr lang="nl-NL"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387459" y="7112873"/>
            <a:ext cx="3085677" cy="1258581"/>
            <a:chOff x="0" y="-52533"/>
            <a:chExt cx="711795" cy="290326"/>
          </a:xfrm>
        </p:grpSpPr>
        <p:sp>
          <p:nvSpPr>
            <p:cNvPr id="6" name="Freeform 6"/>
            <p:cNvSpPr/>
            <p:nvPr/>
          </p:nvSpPr>
          <p:spPr>
            <a:xfrm>
              <a:off x="0" y="-14650"/>
              <a:ext cx="711795" cy="252443"/>
            </a:xfrm>
            <a:custGeom>
              <a:avLst/>
              <a:gdLst/>
              <a:ahLst/>
              <a:cxnLst/>
              <a:rect l="l" t="t" r="r" b="b"/>
              <a:pathLst>
                <a:path w="711795" h="252443">
                  <a:moveTo>
                    <a:pt x="355898" y="0"/>
                  </a:moveTo>
                  <a:cubicBezTo>
                    <a:pt x="159341" y="0"/>
                    <a:pt x="0" y="56511"/>
                    <a:pt x="0" y="126221"/>
                  </a:cubicBezTo>
                  <a:cubicBezTo>
                    <a:pt x="0" y="195932"/>
                    <a:pt x="159341" y="252443"/>
                    <a:pt x="355898" y="252443"/>
                  </a:cubicBezTo>
                  <a:cubicBezTo>
                    <a:pt x="552455" y="252443"/>
                    <a:pt x="711795" y="195932"/>
                    <a:pt x="711795" y="126221"/>
                  </a:cubicBezTo>
                  <a:cubicBezTo>
                    <a:pt x="711795" y="56511"/>
                    <a:pt x="552455" y="0"/>
                    <a:pt x="355898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66731" y="-52533"/>
              <a:ext cx="578334" cy="2813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dirty="0">
                  <a:solidFill>
                    <a:srgbClr val="000000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JOUW NAAM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071242" y="3816780"/>
            <a:ext cx="3085677" cy="3085677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57707" y="0"/>
                  </a:moveTo>
                  <a:lnTo>
                    <a:pt x="755093" y="0"/>
                  </a:lnTo>
                  <a:cubicBezTo>
                    <a:pt x="770398" y="0"/>
                    <a:pt x="785076" y="6080"/>
                    <a:pt x="795898" y="16902"/>
                  </a:cubicBezTo>
                  <a:cubicBezTo>
                    <a:pt x="806720" y="27724"/>
                    <a:pt x="812800" y="42402"/>
                    <a:pt x="812800" y="57707"/>
                  </a:cubicBezTo>
                  <a:lnTo>
                    <a:pt x="812800" y="755093"/>
                  </a:lnTo>
                  <a:cubicBezTo>
                    <a:pt x="812800" y="770398"/>
                    <a:pt x="806720" y="785076"/>
                    <a:pt x="795898" y="795898"/>
                  </a:cubicBezTo>
                  <a:cubicBezTo>
                    <a:pt x="785076" y="806720"/>
                    <a:pt x="770398" y="812800"/>
                    <a:pt x="755093" y="812800"/>
                  </a:cubicBezTo>
                  <a:lnTo>
                    <a:pt x="57707" y="812800"/>
                  </a:lnTo>
                  <a:cubicBezTo>
                    <a:pt x="42402" y="812800"/>
                    <a:pt x="27724" y="806720"/>
                    <a:pt x="16902" y="795898"/>
                  </a:cubicBezTo>
                  <a:cubicBezTo>
                    <a:pt x="6080" y="785076"/>
                    <a:pt x="0" y="770398"/>
                    <a:pt x="0" y="755093"/>
                  </a:cubicBezTo>
                  <a:lnTo>
                    <a:pt x="0" y="57707"/>
                  </a:lnTo>
                  <a:cubicBezTo>
                    <a:pt x="0" y="42402"/>
                    <a:pt x="6080" y="27724"/>
                    <a:pt x="16902" y="16902"/>
                  </a:cubicBezTo>
                  <a:cubicBezTo>
                    <a:pt x="27724" y="6080"/>
                    <a:pt x="42402" y="0"/>
                    <a:pt x="57707" y="0"/>
                  </a:cubicBezTo>
                  <a:close/>
                </a:path>
              </a:pathLst>
            </a:custGeom>
            <a:blipFill>
              <a:blip r:embed="rId4"/>
              <a:stretch>
                <a:fillRect t="-25046" b="-25046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071242" y="7112873"/>
            <a:ext cx="3085677" cy="1219496"/>
            <a:chOff x="0" y="-52533"/>
            <a:chExt cx="711795" cy="281310"/>
          </a:xfrm>
        </p:grpSpPr>
        <p:sp>
          <p:nvSpPr>
            <p:cNvPr id="11" name="Freeform 11"/>
            <p:cNvSpPr/>
            <p:nvPr/>
          </p:nvSpPr>
          <p:spPr>
            <a:xfrm>
              <a:off x="0" y="-32227"/>
              <a:ext cx="711795" cy="252443"/>
            </a:xfrm>
            <a:custGeom>
              <a:avLst/>
              <a:gdLst/>
              <a:ahLst/>
              <a:cxnLst/>
              <a:rect l="l" t="t" r="r" b="b"/>
              <a:pathLst>
                <a:path w="711795" h="252443">
                  <a:moveTo>
                    <a:pt x="355898" y="0"/>
                  </a:moveTo>
                  <a:cubicBezTo>
                    <a:pt x="159341" y="0"/>
                    <a:pt x="0" y="56511"/>
                    <a:pt x="0" y="126221"/>
                  </a:cubicBezTo>
                  <a:cubicBezTo>
                    <a:pt x="0" y="195932"/>
                    <a:pt x="159341" y="252443"/>
                    <a:pt x="355898" y="252443"/>
                  </a:cubicBezTo>
                  <a:cubicBezTo>
                    <a:pt x="552455" y="252443"/>
                    <a:pt x="711795" y="195932"/>
                    <a:pt x="711795" y="126221"/>
                  </a:cubicBezTo>
                  <a:cubicBezTo>
                    <a:pt x="711795" y="56511"/>
                    <a:pt x="552455" y="0"/>
                    <a:pt x="355898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66731" y="-52533"/>
              <a:ext cx="578334" cy="2813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JOUW NAAM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282730" y="1821065"/>
            <a:ext cx="14155590" cy="171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52"/>
              </a:lnSpc>
            </a:pPr>
            <a:r>
              <a:rPr lang="en-US" sz="13708" spc="191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JE QUIZMASTERS!</a:t>
            </a:r>
          </a:p>
        </p:txBody>
      </p:sp>
      <p:sp>
        <p:nvSpPr>
          <p:cNvPr id="14" name="Freeform 14"/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5687325" y="1655112"/>
            <a:ext cx="6913350" cy="6976775"/>
          </a:xfrm>
          <a:custGeom>
            <a:avLst/>
            <a:gdLst/>
            <a:ahLst/>
            <a:cxnLst/>
            <a:rect l="l" t="t" r="r" b="b"/>
            <a:pathLst>
              <a:path w="6913350" h="6976775">
                <a:moveTo>
                  <a:pt x="0" y="0"/>
                </a:moveTo>
                <a:lnTo>
                  <a:pt x="6913350" y="0"/>
                </a:lnTo>
                <a:lnTo>
                  <a:pt x="6913350" y="6976776"/>
                </a:lnTo>
                <a:lnTo>
                  <a:pt x="0" y="69767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" name="Freeform 4"/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" name="Freeform 5"/>
          <p:cNvSpPr/>
          <p:nvPr/>
        </p:nvSpPr>
        <p:spPr>
          <a:xfrm rot="1661839">
            <a:off x="15731928" y="2285683"/>
            <a:ext cx="1859155" cy="2780045"/>
          </a:xfrm>
          <a:custGeom>
            <a:avLst/>
            <a:gdLst/>
            <a:ahLst/>
            <a:cxnLst/>
            <a:rect l="l" t="t" r="r" b="b"/>
            <a:pathLst>
              <a:path w="1859155" h="2780045">
                <a:moveTo>
                  <a:pt x="0" y="0"/>
                </a:moveTo>
                <a:lnTo>
                  <a:pt x="1859155" y="0"/>
                </a:lnTo>
                <a:lnTo>
                  <a:pt x="1859155" y="2780045"/>
                </a:lnTo>
                <a:lnTo>
                  <a:pt x="0" y="27800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Freeform 6"/>
          <p:cNvSpPr/>
          <p:nvPr/>
        </p:nvSpPr>
        <p:spPr>
          <a:xfrm>
            <a:off x="4953000" y="3310224"/>
            <a:ext cx="6629400" cy="6976776"/>
          </a:xfrm>
          <a:custGeom>
            <a:avLst/>
            <a:gdLst/>
            <a:ahLst/>
            <a:cxnLst/>
            <a:rect l="l" t="t" r="r" b="b"/>
            <a:pathLst>
              <a:path w="7293483" h="8229600">
                <a:moveTo>
                  <a:pt x="0" y="0"/>
                </a:moveTo>
                <a:lnTo>
                  <a:pt x="7293483" y="0"/>
                </a:lnTo>
                <a:lnTo>
                  <a:pt x="729348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" name="TextBox 7"/>
          <p:cNvSpPr txBox="1"/>
          <p:nvPr/>
        </p:nvSpPr>
        <p:spPr>
          <a:xfrm>
            <a:off x="1302581" y="1016283"/>
            <a:ext cx="15749940" cy="1679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51"/>
              </a:lnSpc>
            </a:pPr>
            <a:r>
              <a:rPr lang="en-US" sz="15354" spc="214" dirty="0">
                <a:solidFill>
                  <a:srgbClr val="06AEC8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PRIJSUITREIKING</a:t>
            </a:r>
          </a:p>
        </p:txBody>
      </p:sp>
      <p:sp>
        <p:nvSpPr>
          <p:cNvPr id="8" name="Freeform 8"/>
          <p:cNvSpPr/>
          <p:nvPr/>
        </p:nvSpPr>
        <p:spPr>
          <a:xfrm rot="-1570987">
            <a:off x="905656" y="2273428"/>
            <a:ext cx="1859155" cy="2780045"/>
          </a:xfrm>
          <a:custGeom>
            <a:avLst/>
            <a:gdLst/>
            <a:ahLst/>
            <a:cxnLst/>
            <a:rect l="l" t="t" r="r" b="b"/>
            <a:pathLst>
              <a:path w="1859155" h="2780045">
                <a:moveTo>
                  <a:pt x="0" y="0"/>
                </a:moveTo>
                <a:lnTo>
                  <a:pt x="1859155" y="0"/>
                </a:lnTo>
                <a:lnTo>
                  <a:pt x="1859155" y="2780045"/>
                </a:lnTo>
                <a:lnTo>
                  <a:pt x="0" y="27800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" name="Freeform 3"/>
          <p:cNvSpPr/>
          <p:nvPr/>
        </p:nvSpPr>
        <p:spPr>
          <a:xfrm>
            <a:off x="5687325" y="1655112"/>
            <a:ext cx="6913350" cy="6976775"/>
          </a:xfrm>
          <a:custGeom>
            <a:avLst/>
            <a:gdLst/>
            <a:ahLst/>
            <a:cxnLst/>
            <a:rect l="l" t="t" r="r" b="b"/>
            <a:pathLst>
              <a:path w="6913350" h="6976775">
                <a:moveTo>
                  <a:pt x="0" y="0"/>
                </a:moveTo>
                <a:lnTo>
                  <a:pt x="6913350" y="0"/>
                </a:lnTo>
                <a:lnTo>
                  <a:pt x="6913350" y="6976776"/>
                </a:lnTo>
                <a:lnTo>
                  <a:pt x="0" y="69767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" name="TextBox 4"/>
          <p:cNvSpPr txBox="1"/>
          <p:nvPr/>
        </p:nvSpPr>
        <p:spPr>
          <a:xfrm>
            <a:off x="2764993" y="3072694"/>
            <a:ext cx="12896724" cy="4725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15354" spc="214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DANK VOOR JE DEELNAME!</a:t>
            </a:r>
          </a:p>
        </p:txBody>
      </p:sp>
      <p:sp>
        <p:nvSpPr>
          <p:cNvPr id="5" name="Freeform 5"/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4876798" y="3269218"/>
            <a:ext cx="9677402" cy="1749313"/>
            <a:chOff x="-79771" y="-104984"/>
            <a:chExt cx="1913066" cy="460724"/>
          </a:xfrm>
        </p:grpSpPr>
        <p:sp>
          <p:nvSpPr>
            <p:cNvPr id="4" name="Freeform 4"/>
            <p:cNvSpPr/>
            <p:nvPr/>
          </p:nvSpPr>
          <p:spPr>
            <a:xfrm>
              <a:off x="-79771" y="-23388"/>
              <a:ext cx="1850677" cy="346424"/>
            </a:xfrm>
            <a:custGeom>
              <a:avLst/>
              <a:gdLst/>
              <a:ahLst/>
              <a:cxnLst/>
              <a:rect l="l" t="t" r="r" b="b"/>
              <a:pathLst>
                <a:path w="1850677" h="346424">
                  <a:moveTo>
                    <a:pt x="85938" y="0"/>
                  </a:moveTo>
                  <a:lnTo>
                    <a:pt x="1764739" y="0"/>
                  </a:lnTo>
                  <a:cubicBezTo>
                    <a:pt x="1812202" y="0"/>
                    <a:pt x="1850677" y="38476"/>
                    <a:pt x="1850677" y="85938"/>
                  </a:cubicBezTo>
                  <a:lnTo>
                    <a:pt x="1850677" y="260486"/>
                  </a:lnTo>
                  <a:cubicBezTo>
                    <a:pt x="1850677" y="283278"/>
                    <a:pt x="1841623" y="305137"/>
                    <a:pt x="1825507" y="321254"/>
                  </a:cubicBezTo>
                  <a:cubicBezTo>
                    <a:pt x="1809390" y="337370"/>
                    <a:pt x="1787531" y="346424"/>
                    <a:pt x="1764739" y="346424"/>
                  </a:cubicBezTo>
                  <a:lnTo>
                    <a:pt x="85938" y="346424"/>
                  </a:lnTo>
                  <a:cubicBezTo>
                    <a:pt x="38476" y="346424"/>
                    <a:pt x="0" y="307948"/>
                    <a:pt x="0" y="260486"/>
                  </a:cubicBezTo>
                  <a:lnTo>
                    <a:pt x="0" y="85938"/>
                  </a:lnTo>
                  <a:cubicBezTo>
                    <a:pt x="0" y="63146"/>
                    <a:pt x="9054" y="41287"/>
                    <a:pt x="25171" y="25171"/>
                  </a:cubicBezTo>
                  <a:cubicBezTo>
                    <a:pt x="41287" y="9054"/>
                    <a:pt x="63146" y="0"/>
                    <a:pt x="8593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457200" indent="-457200">
                <a:buFont typeface="+mj-lt"/>
                <a:buAutoNum type="arabicPeriod"/>
              </a:pPr>
              <a:endParaRPr lang="nl-NL" sz="24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-17382" y="-104984"/>
              <a:ext cx="1850677" cy="4607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742950" indent="-742950">
                <a:lnSpc>
                  <a:spcPts val="5319"/>
                </a:lnSpc>
                <a:buFont typeface="+mj-lt"/>
                <a:buAutoNum type="arabicPeriod"/>
              </a:pPr>
              <a:r>
                <a:rPr lang="en-US" sz="4400" dirty="0" err="1">
                  <a:solidFill>
                    <a:srgbClr val="000000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Beantwoord</a:t>
              </a:r>
              <a:r>
                <a:rPr lang="en-US" sz="4400" dirty="0">
                  <a:solidFill>
                    <a:srgbClr val="000000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 de open </a:t>
              </a:r>
              <a:r>
                <a:rPr lang="en-US" sz="4400" dirty="0" err="1">
                  <a:solidFill>
                    <a:srgbClr val="000000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vraag</a:t>
              </a:r>
              <a:endParaRPr lang="en-US" sz="4400" dirty="0">
                <a:solidFill>
                  <a:srgbClr val="000000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013470" y="1863203"/>
            <a:ext cx="10261061" cy="135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59"/>
              </a:lnSpc>
            </a:pPr>
            <a:r>
              <a:rPr lang="en-US" sz="10775" spc="15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DE ONDERDELEN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4876797" y="4813232"/>
            <a:ext cx="9677403" cy="1749313"/>
            <a:chOff x="-7814" y="-84905"/>
            <a:chExt cx="1913066" cy="460724"/>
          </a:xfrm>
        </p:grpSpPr>
        <p:sp>
          <p:nvSpPr>
            <p:cNvPr id="8" name="Freeform 8"/>
            <p:cNvSpPr/>
            <p:nvPr/>
          </p:nvSpPr>
          <p:spPr>
            <a:xfrm>
              <a:off x="-7814" y="8235"/>
              <a:ext cx="1850677" cy="346424"/>
            </a:xfrm>
            <a:custGeom>
              <a:avLst/>
              <a:gdLst/>
              <a:ahLst/>
              <a:cxnLst/>
              <a:rect l="l" t="t" r="r" b="b"/>
              <a:pathLst>
                <a:path w="1850677" h="346424">
                  <a:moveTo>
                    <a:pt x="85938" y="0"/>
                  </a:moveTo>
                  <a:lnTo>
                    <a:pt x="1764739" y="0"/>
                  </a:lnTo>
                  <a:cubicBezTo>
                    <a:pt x="1812202" y="0"/>
                    <a:pt x="1850677" y="38476"/>
                    <a:pt x="1850677" y="85938"/>
                  </a:cubicBezTo>
                  <a:lnTo>
                    <a:pt x="1850677" y="260486"/>
                  </a:lnTo>
                  <a:cubicBezTo>
                    <a:pt x="1850677" y="283278"/>
                    <a:pt x="1841623" y="305137"/>
                    <a:pt x="1825507" y="321254"/>
                  </a:cubicBezTo>
                  <a:cubicBezTo>
                    <a:pt x="1809390" y="337370"/>
                    <a:pt x="1787531" y="346424"/>
                    <a:pt x="1764739" y="346424"/>
                  </a:cubicBezTo>
                  <a:lnTo>
                    <a:pt x="85938" y="346424"/>
                  </a:lnTo>
                  <a:cubicBezTo>
                    <a:pt x="38476" y="346424"/>
                    <a:pt x="0" y="307948"/>
                    <a:pt x="0" y="260486"/>
                  </a:cubicBezTo>
                  <a:lnTo>
                    <a:pt x="0" y="85938"/>
                  </a:lnTo>
                  <a:cubicBezTo>
                    <a:pt x="0" y="63146"/>
                    <a:pt x="9054" y="41287"/>
                    <a:pt x="25171" y="25171"/>
                  </a:cubicBezTo>
                  <a:cubicBezTo>
                    <a:pt x="41287" y="9054"/>
                    <a:pt x="63146" y="0"/>
                    <a:pt x="8593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457200" indent="-457200">
                <a:buFont typeface="+mj-lt"/>
                <a:buAutoNum type="arabicPeriod"/>
              </a:pPr>
              <a:endParaRPr lang="nl-NL" sz="240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54575" y="-84905"/>
              <a:ext cx="1850677" cy="4607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5319"/>
                </a:lnSpc>
              </a:pPr>
              <a:r>
                <a:rPr lang="en-US" sz="4400" dirty="0">
                  <a:solidFill>
                    <a:srgbClr val="000000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2. Kies het multiple choice </a:t>
              </a:r>
              <a:r>
                <a:rPr lang="en-US" sz="4400" dirty="0" err="1">
                  <a:solidFill>
                    <a:srgbClr val="000000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antwoord</a:t>
              </a:r>
              <a:endParaRPr lang="en-US" sz="4400" dirty="0">
                <a:solidFill>
                  <a:srgbClr val="000000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876798" y="6510287"/>
            <a:ext cx="9677402" cy="1749313"/>
            <a:chOff x="-79771" y="-13763"/>
            <a:chExt cx="1913066" cy="460724"/>
          </a:xfrm>
        </p:grpSpPr>
        <p:sp>
          <p:nvSpPr>
            <p:cNvPr id="11" name="Freeform 11"/>
            <p:cNvSpPr/>
            <p:nvPr/>
          </p:nvSpPr>
          <p:spPr>
            <a:xfrm>
              <a:off x="-79771" y="27226"/>
              <a:ext cx="1850677" cy="346424"/>
            </a:xfrm>
            <a:custGeom>
              <a:avLst/>
              <a:gdLst/>
              <a:ahLst/>
              <a:cxnLst/>
              <a:rect l="l" t="t" r="r" b="b"/>
              <a:pathLst>
                <a:path w="1850677" h="346424">
                  <a:moveTo>
                    <a:pt x="85938" y="0"/>
                  </a:moveTo>
                  <a:lnTo>
                    <a:pt x="1764739" y="0"/>
                  </a:lnTo>
                  <a:cubicBezTo>
                    <a:pt x="1812202" y="0"/>
                    <a:pt x="1850677" y="38476"/>
                    <a:pt x="1850677" y="85938"/>
                  </a:cubicBezTo>
                  <a:lnTo>
                    <a:pt x="1850677" y="260486"/>
                  </a:lnTo>
                  <a:cubicBezTo>
                    <a:pt x="1850677" y="283278"/>
                    <a:pt x="1841623" y="305137"/>
                    <a:pt x="1825507" y="321254"/>
                  </a:cubicBezTo>
                  <a:cubicBezTo>
                    <a:pt x="1809390" y="337370"/>
                    <a:pt x="1787531" y="346424"/>
                    <a:pt x="1764739" y="346424"/>
                  </a:cubicBezTo>
                  <a:lnTo>
                    <a:pt x="85938" y="346424"/>
                  </a:lnTo>
                  <a:cubicBezTo>
                    <a:pt x="38476" y="346424"/>
                    <a:pt x="0" y="307948"/>
                    <a:pt x="0" y="260486"/>
                  </a:cubicBezTo>
                  <a:lnTo>
                    <a:pt x="0" y="85938"/>
                  </a:lnTo>
                  <a:cubicBezTo>
                    <a:pt x="0" y="63146"/>
                    <a:pt x="9054" y="41287"/>
                    <a:pt x="25171" y="25171"/>
                  </a:cubicBezTo>
                  <a:cubicBezTo>
                    <a:pt x="41287" y="9054"/>
                    <a:pt x="63146" y="0"/>
                    <a:pt x="8593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457200" indent="-457200">
                <a:buFont typeface="+mj-lt"/>
                <a:buAutoNum type="arabicPeriod"/>
              </a:pPr>
              <a:endParaRPr lang="nl-NL" sz="240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-17382" y="-13763"/>
              <a:ext cx="1850677" cy="4607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5319"/>
                </a:lnSpc>
              </a:pPr>
              <a:r>
                <a:rPr lang="en-US" sz="4400" dirty="0">
                  <a:solidFill>
                    <a:srgbClr val="000000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3. Raad de </a:t>
              </a:r>
              <a:r>
                <a:rPr lang="en-US" sz="4400" dirty="0" err="1">
                  <a:solidFill>
                    <a:srgbClr val="000000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plaat</a:t>
              </a:r>
              <a:r>
                <a:rPr lang="en-US" sz="4400" dirty="0">
                  <a:solidFill>
                    <a:srgbClr val="000000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!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5206232" y="2199054"/>
            <a:ext cx="1791555" cy="2579463"/>
          </a:xfrm>
          <a:custGeom>
            <a:avLst/>
            <a:gdLst/>
            <a:ahLst/>
            <a:cxnLst/>
            <a:rect l="l" t="t" r="r" b="b"/>
            <a:pathLst>
              <a:path w="1791555" h="2579463">
                <a:moveTo>
                  <a:pt x="0" y="0"/>
                </a:moveTo>
                <a:lnTo>
                  <a:pt x="1791555" y="0"/>
                </a:lnTo>
                <a:lnTo>
                  <a:pt x="1791555" y="2579463"/>
                </a:lnTo>
                <a:lnTo>
                  <a:pt x="0" y="25794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4" name="Freeform 14"/>
          <p:cNvSpPr/>
          <p:nvPr/>
        </p:nvSpPr>
        <p:spPr>
          <a:xfrm rot="582878">
            <a:off x="1541621" y="5930478"/>
            <a:ext cx="1791555" cy="2579463"/>
          </a:xfrm>
          <a:custGeom>
            <a:avLst/>
            <a:gdLst/>
            <a:ahLst/>
            <a:cxnLst/>
            <a:rect l="l" t="t" r="r" b="b"/>
            <a:pathLst>
              <a:path w="1791555" h="2579463">
                <a:moveTo>
                  <a:pt x="0" y="0"/>
                </a:moveTo>
                <a:lnTo>
                  <a:pt x="1791554" y="0"/>
                </a:lnTo>
                <a:lnTo>
                  <a:pt x="1791554" y="2579463"/>
                </a:lnTo>
                <a:lnTo>
                  <a:pt x="0" y="25794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5" name="Freeform 15"/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2888" b="-12888"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3424156" y="3390701"/>
            <a:ext cx="11439689" cy="3707147"/>
            <a:chOff x="0" y="0"/>
            <a:chExt cx="3012922" cy="9763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12922" cy="976368"/>
            </a:xfrm>
            <a:custGeom>
              <a:avLst/>
              <a:gdLst/>
              <a:ahLst/>
              <a:cxnLst/>
              <a:rect l="l" t="t" r="r" b="b"/>
              <a:pathLst>
                <a:path w="3012922" h="976368">
                  <a:moveTo>
                    <a:pt x="54141" y="0"/>
                  </a:moveTo>
                  <a:lnTo>
                    <a:pt x="2958781" y="0"/>
                  </a:lnTo>
                  <a:cubicBezTo>
                    <a:pt x="2973140" y="0"/>
                    <a:pt x="2986911" y="5704"/>
                    <a:pt x="2997065" y="15857"/>
                  </a:cubicBezTo>
                  <a:cubicBezTo>
                    <a:pt x="3007218" y="26011"/>
                    <a:pt x="3012922" y="39782"/>
                    <a:pt x="3012922" y="54141"/>
                  </a:cubicBezTo>
                  <a:lnTo>
                    <a:pt x="3012922" y="922227"/>
                  </a:lnTo>
                  <a:cubicBezTo>
                    <a:pt x="3012922" y="952128"/>
                    <a:pt x="2988682" y="976368"/>
                    <a:pt x="2958781" y="976368"/>
                  </a:cubicBezTo>
                  <a:lnTo>
                    <a:pt x="54141" y="976368"/>
                  </a:lnTo>
                  <a:cubicBezTo>
                    <a:pt x="24240" y="976368"/>
                    <a:pt x="0" y="952128"/>
                    <a:pt x="0" y="922227"/>
                  </a:cubicBezTo>
                  <a:lnTo>
                    <a:pt x="0" y="54141"/>
                  </a:lnTo>
                  <a:cubicBezTo>
                    <a:pt x="0" y="24240"/>
                    <a:pt x="24240" y="0"/>
                    <a:pt x="54141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23825"/>
              <a:ext cx="3012922" cy="1100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01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906642" y="2781006"/>
            <a:ext cx="6474717" cy="1219496"/>
            <a:chOff x="0" y="-11289"/>
            <a:chExt cx="1493570" cy="28131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93570" cy="252443"/>
            </a:xfrm>
            <a:custGeom>
              <a:avLst/>
              <a:gdLst/>
              <a:ahLst/>
              <a:cxnLst/>
              <a:rect l="l" t="t" r="r" b="b"/>
              <a:pathLst>
                <a:path w="1493570" h="252443">
                  <a:moveTo>
                    <a:pt x="746785" y="0"/>
                  </a:moveTo>
                  <a:cubicBezTo>
                    <a:pt x="334347" y="0"/>
                    <a:pt x="0" y="56511"/>
                    <a:pt x="0" y="126221"/>
                  </a:cubicBezTo>
                  <a:cubicBezTo>
                    <a:pt x="0" y="195932"/>
                    <a:pt x="334347" y="252443"/>
                    <a:pt x="746785" y="252443"/>
                  </a:cubicBezTo>
                  <a:cubicBezTo>
                    <a:pt x="1159223" y="252443"/>
                    <a:pt x="1493570" y="195932"/>
                    <a:pt x="1493570" y="126221"/>
                  </a:cubicBezTo>
                  <a:cubicBezTo>
                    <a:pt x="1493570" y="56511"/>
                    <a:pt x="1159223" y="0"/>
                    <a:pt x="746785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40022" y="-11289"/>
              <a:ext cx="1213525" cy="2813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dirty="0">
                  <a:solidFill>
                    <a:srgbClr val="000000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RAAD HET ANTWOORD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4957217" y="4441634"/>
            <a:ext cx="8373566" cy="1455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  <a:spcBef>
                <a:spcPct val="0"/>
              </a:spcBef>
            </a:pPr>
            <a:r>
              <a:rPr lang="en-US" sz="4299" dirty="0" err="1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Geef</a:t>
            </a:r>
            <a:r>
              <a:rPr lang="en-US" sz="4299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lang="en-US" sz="4299" dirty="0" err="1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een</a:t>
            </a:r>
            <a:r>
              <a:rPr lang="en-US" sz="4299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lang="en-US" sz="4299" dirty="0" err="1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voorbeeld</a:t>
            </a:r>
            <a:r>
              <a:rPr lang="en-US" sz="4299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van bias in </a:t>
            </a:r>
            <a:r>
              <a:rPr lang="en-US" sz="4299" dirty="0" err="1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een</a:t>
            </a:r>
            <a:r>
              <a:rPr lang="en-US" sz="4299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lang="en-US" sz="4299" dirty="0" err="1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taalmodel</a:t>
            </a:r>
            <a:endParaRPr lang="en-US" sz="4299" dirty="0">
              <a:solidFill>
                <a:srgbClr val="FFFFFF"/>
              </a:solidFill>
              <a:latin typeface="ITC Motter Corpus Condensed"/>
              <a:ea typeface="ITC Motter Corpus Condensed"/>
              <a:cs typeface="ITC Motter Corpus Condensed"/>
              <a:sym typeface="ITC Motter Corpus Condensed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AE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3424156" y="3390701"/>
            <a:ext cx="11439689" cy="3707147"/>
            <a:chOff x="0" y="0"/>
            <a:chExt cx="3012922" cy="9763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12922" cy="976368"/>
            </a:xfrm>
            <a:custGeom>
              <a:avLst/>
              <a:gdLst/>
              <a:ahLst/>
              <a:cxnLst/>
              <a:rect l="l" t="t" r="r" b="b"/>
              <a:pathLst>
                <a:path w="3012922" h="976368">
                  <a:moveTo>
                    <a:pt x="54141" y="0"/>
                  </a:moveTo>
                  <a:lnTo>
                    <a:pt x="2958781" y="0"/>
                  </a:lnTo>
                  <a:cubicBezTo>
                    <a:pt x="2973140" y="0"/>
                    <a:pt x="2986911" y="5704"/>
                    <a:pt x="2997065" y="15857"/>
                  </a:cubicBezTo>
                  <a:cubicBezTo>
                    <a:pt x="3007218" y="26011"/>
                    <a:pt x="3012922" y="39782"/>
                    <a:pt x="3012922" y="54141"/>
                  </a:cubicBezTo>
                  <a:lnTo>
                    <a:pt x="3012922" y="922227"/>
                  </a:lnTo>
                  <a:cubicBezTo>
                    <a:pt x="3012922" y="952128"/>
                    <a:pt x="2988682" y="976368"/>
                    <a:pt x="2958781" y="976368"/>
                  </a:cubicBezTo>
                  <a:lnTo>
                    <a:pt x="54141" y="976368"/>
                  </a:lnTo>
                  <a:cubicBezTo>
                    <a:pt x="24240" y="976368"/>
                    <a:pt x="0" y="952128"/>
                    <a:pt x="0" y="922227"/>
                  </a:cubicBezTo>
                  <a:lnTo>
                    <a:pt x="0" y="54141"/>
                  </a:lnTo>
                  <a:cubicBezTo>
                    <a:pt x="0" y="24240"/>
                    <a:pt x="24240" y="0"/>
                    <a:pt x="54141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23825"/>
              <a:ext cx="3012922" cy="1100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01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4788725" y="4794059"/>
            <a:ext cx="8710550" cy="686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  <a:spcBef>
                <a:spcPct val="0"/>
              </a:spcBef>
            </a:pPr>
            <a:r>
              <a:rPr lang="en-US" sz="4299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Wat is </a:t>
            </a:r>
            <a:r>
              <a:rPr lang="en-US" sz="4299" dirty="0" err="1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jouw</a:t>
            </a:r>
            <a:r>
              <a:rPr lang="en-US" sz="4299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lang="en-US" sz="4299" dirty="0" err="1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antwoord</a:t>
            </a:r>
            <a:r>
              <a:rPr lang="en-US" sz="4299" dirty="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?</a:t>
            </a:r>
          </a:p>
        </p:txBody>
      </p:sp>
      <p:sp>
        <p:nvSpPr>
          <p:cNvPr id="10" name="Freeform 10"/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CC2DE-A00B-C41B-336C-ACA54C98B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01BAAF1-F895-D448-B589-C1941F2F7B0B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BFD222-AB17-E343-D876-CDE1FD522921}"/>
              </a:ext>
            </a:extLst>
          </p:cNvPr>
          <p:cNvGrpSpPr/>
          <p:nvPr/>
        </p:nvGrpSpPr>
        <p:grpSpPr>
          <a:xfrm>
            <a:off x="3424156" y="3390701"/>
            <a:ext cx="11439689" cy="3707147"/>
            <a:chOff x="0" y="0"/>
            <a:chExt cx="3012922" cy="97636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2FEC64B-E107-2B06-D610-13BE7F94D73C}"/>
                </a:ext>
              </a:extLst>
            </p:cNvPr>
            <p:cNvSpPr/>
            <p:nvPr/>
          </p:nvSpPr>
          <p:spPr>
            <a:xfrm>
              <a:off x="0" y="0"/>
              <a:ext cx="3012922" cy="976368"/>
            </a:xfrm>
            <a:custGeom>
              <a:avLst/>
              <a:gdLst/>
              <a:ahLst/>
              <a:cxnLst/>
              <a:rect l="l" t="t" r="r" b="b"/>
              <a:pathLst>
                <a:path w="3012922" h="976368">
                  <a:moveTo>
                    <a:pt x="54141" y="0"/>
                  </a:moveTo>
                  <a:lnTo>
                    <a:pt x="2958781" y="0"/>
                  </a:lnTo>
                  <a:cubicBezTo>
                    <a:pt x="2973140" y="0"/>
                    <a:pt x="2986911" y="5704"/>
                    <a:pt x="2997065" y="15857"/>
                  </a:cubicBezTo>
                  <a:cubicBezTo>
                    <a:pt x="3007218" y="26011"/>
                    <a:pt x="3012922" y="39782"/>
                    <a:pt x="3012922" y="54141"/>
                  </a:cubicBezTo>
                  <a:lnTo>
                    <a:pt x="3012922" y="922227"/>
                  </a:lnTo>
                  <a:cubicBezTo>
                    <a:pt x="3012922" y="952128"/>
                    <a:pt x="2988682" y="976368"/>
                    <a:pt x="2958781" y="976368"/>
                  </a:cubicBezTo>
                  <a:lnTo>
                    <a:pt x="54141" y="976368"/>
                  </a:lnTo>
                  <a:cubicBezTo>
                    <a:pt x="24240" y="976368"/>
                    <a:pt x="0" y="952128"/>
                    <a:pt x="0" y="922227"/>
                  </a:cubicBezTo>
                  <a:lnTo>
                    <a:pt x="0" y="54141"/>
                  </a:lnTo>
                  <a:cubicBezTo>
                    <a:pt x="0" y="24240"/>
                    <a:pt x="24240" y="0"/>
                    <a:pt x="54141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2A804C1-EC74-93EF-8F37-1B25559451D1}"/>
                </a:ext>
              </a:extLst>
            </p:cNvPr>
            <p:cNvSpPr txBox="1"/>
            <p:nvPr/>
          </p:nvSpPr>
          <p:spPr>
            <a:xfrm>
              <a:off x="0" y="-123825"/>
              <a:ext cx="3012922" cy="1100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60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5AC49522-2E6D-7861-0496-73C391396814}"/>
              </a:ext>
            </a:extLst>
          </p:cNvPr>
          <p:cNvGrpSpPr/>
          <p:nvPr/>
        </p:nvGrpSpPr>
        <p:grpSpPr>
          <a:xfrm>
            <a:off x="5906642" y="2781006"/>
            <a:ext cx="6474717" cy="1219496"/>
            <a:chOff x="0" y="-11289"/>
            <a:chExt cx="1493570" cy="28131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CEC7087-DB5E-66DD-0B34-7B2E7FA006D2}"/>
                </a:ext>
              </a:extLst>
            </p:cNvPr>
            <p:cNvSpPr/>
            <p:nvPr/>
          </p:nvSpPr>
          <p:spPr>
            <a:xfrm>
              <a:off x="0" y="0"/>
              <a:ext cx="1493570" cy="252443"/>
            </a:xfrm>
            <a:custGeom>
              <a:avLst/>
              <a:gdLst/>
              <a:ahLst/>
              <a:cxnLst/>
              <a:rect l="l" t="t" r="r" b="b"/>
              <a:pathLst>
                <a:path w="1493570" h="252443">
                  <a:moveTo>
                    <a:pt x="746785" y="0"/>
                  </a:moveTo>
                  <a:cubicBezTo>
                    <a:pt x="334347" y="0"/>
                    <a:pt x="0" y="56511"/>
                    <a:pt x="0" y="126221"/>
                  </a:cubicBezTo>
                  <a:cubicBezTo>
                    <a:pt x="0" y="195932"/>
                    <a:pt x="334347" y="252443"/>
                    <a:pt x="746785" y="252443"/>
                  </a:cubicBezTo>
                  <a:cubicBezTo>
                    <a:pt x="1159223" y="252443"/>
                    <a:pt x="1493570" y="195932"/>
                    <a:pt x="1493570" y="126221"/>
                  </a:cubicBezTo>
                  <a:cubicBezTo>
                    <a:pt x="1493570" y="56511"/>
                    <a:pt x="1159223" y="0"/>
                    <a:pt x="746785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12EAD0B1-F329-2AFE-0A62-B902CA45315F}"/>
                </a:ext>
              </a:extLst>
            </p:cNvPr>
            <p:cNvSpPr txBox="1"/>
            <p:nvPr/>
          </p:nvSpPr>
          <p:spPr>
            <a:xfrm>
              <a:off x="140022" y="-11289"/>
              <a:ext cx="1213525" cy="2813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41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999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RAAD HET ANTWOORD</a:t>
              </a:r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D8082F2F-87F6-8861-B678-30FE39069A48}"/>
              </a:ext>
            </a:extLst>
          </p:cNvPr>
          <p:cNvSpPr txBox="1"/>
          <p:nvPr/>
        </p:nvSpPr>
        <p:spPr>
          <a:xfrm>
            <a:off x="4957217" y="4441634"/>
            <a:ext cx="8373566" cy="2225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Waarom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kan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een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taalmodel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geen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voorspellingen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doen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over de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toekomst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?</a:t>
            </a: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19E394CC-E0C5-3B06-6EE9-BF636AC7BA8A}"/>
              </a:ext>
            </a:extLst>
          </p:cNvPr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7423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AEC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7C1C01-A0F8-B67C-C9E6-F0005489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6727BB1A-36A0-093C-2D4A-2A55BA5B60D8}"/>
              </a:ext>
            </a:extLst>
          </p:cNvPr>
          <p:cNvGrpSpPr/>
          <p:nvPr/>
        </p:nvGrpSpPr>
        <p:grpSpPr>
          <a:xfrm>
            <a:off x="3424156" y="3390701"/>
            <a:ext cx="11439689" cy="3707147"/>
            <a:chOff x="0" y="0"/>
            <a:chExt cx="3012922" cy="97636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54810F9-7AB1-6B34-7890-FF2FF7251381}"/>
                </a:ext>
              </a:extLst>
            </p:cNvPr>
            <p:cNvSpPr/>
            <p:nvPr/>
          </p:nvSpPr>
          <p:spPr>
            <a:xfrm>
              <a:off x="0" y="0"/>
              <a:ext cx="3012922" cy="976368"/>
            </a:xfrm>
            <a:custGeom>
              <a:avLst/>
              <a:gdLst/>
              <a:ahLst/>
              <a:cxnLst/>
              <a:rect l="l" t="t" r="r" b="b"/>
              <a:pathLst>
                <a:path w="3012922" h="976368">
                  <a:moveTo>
                    <a:pt x="54141" y="0"/>
                  </a:moveTo>
                  <a:lnTo>
                    <a:pt x="2958781" y="0"/>
                  </a:lnTo>
                  <a:cubicBezTo>
                    <a:pt x="2973140" y="0"/>
                    <a:pt x="2986911" y="5704"/>
                    <a:pt x="2997065" y="15857"/>
                  </a:cubicBezTo>
                  <a:cubicBezTo>
                    <a:pt x="3007218" y="26011"/>
                    <a:pt x="3012922" y="39782"/>
                    <a:pt x="3012922" y="54141"/>
                  </a:cubicBezTo>
                  <a:lnTo>
                    <a:pt x="3012922" y="922227"/>
                  </a:lnTo>
                  <a:cubicBezTo>
                    <a:pt x="3012922" y="952128"/>
                    <a:pt x="2988682" y="976368"/>
                    <a:pt x="2958781" y="976368"/>
                  </a:cubicBezTo>
                  <a:lnTo>
                    <a:pt x="54141" y="976368"/>
                  </a:lnTo>
                  <a:cubicBezTo>
                    <a:pt x="24240" y="976368"/>
                    <a:pt x="0" y="952128"/>
                    <a:pt x="0" y="922227"/>
                  </a:cubicBezTo>
                  <a:lnTo>
                    <a:pt x="0" y="54141"/>
                  </a:lnTo>
                  <a:cubicBezTo>
                    <a:pt x="0" y="24240"/>
                    <a:pt x="24240" y="0"/>
                    <a:pt x="54141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3434507-4750-F9F3-5173-B4F805209C57}"/>
                </a:ext>
              </a:extLst>
            </p:cNvPr>
            <p:cNvSpPr txBox="1"/>
            <p:nvPr/>
          </p:nvSpPr>
          <p:spPr>
            <a:xfrm>
              <a:off x="0" y="-123825"/>
              <a:ext cx="3012922" cy="1100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60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B403E8D9-5EB0-EF07-BE70-58B787B50F34}"/>
              </a:ext>
            </a:extLst>
          </p:cNvPr>
          <p:cNvSpPr txBox="1"/>
          <p:nvPr/>
        </p:nvSpPr>
        <p:spPr>
          <a:xfrm>
            <a:off x="4788725" y="4794059"/>
            <a:ext cx="8710550" cy="686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Wat is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jouw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antwoord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?</a:t>
            </a: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12C230-858D-DC9A-406A-85238122CBD2}"/>
              </a:ext>
            </a:extLst>
          </p:cNvPr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9526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6D21F-550D-D103-840A-D381729B1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4B1D15D-5264-7A3B-A002-440686D1F742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2888" b="-1288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B6348BF-15D1-7E5F-89AA-3DB33ECC9D21}"/>
              </a:ext>
            </a:extLst>
          </p:cNvPr>
          <p:cNvGrpSpPr/>
          <p:nvPr/>
        </p:nvGrpSpPr>
        <p:grpSpPr>
          <a:xfrm>
            <a:off x="3424156" y="3390701"/>
            <a:ext cx="11439689" cy="3707147"/>
            <a:chOff x="0" y="0"/>
            <a:chExt cx="3012922" cy="97636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9D013D4-8B42-3E22-0ED9-267BE819E3E3}"/>
                </a:ext>
              </a:extLst>
            </p:cNvPr>
            <p:cNvSpPr/>
            <p:nvPr/>
          </p:nvSpPr>
          <p:spPr>
            <a:xfrm>
              <a:off x="0" y="0"/>
              <a:ext cx="3012922" cy="976368"/>
            </a:xfrm>
            <a:custGeom>
              <a:avLst/>
              <a:gdLst/>
              <a:ahLst/>
              <a:cxnLst/>
              <a:rect l="l" t="t" r="r" b="b"/>
              <a:pathLst>
                <a:path w="3012922" h="976368">
                  <a:moveTo>
                    <a:pt x="54141" y="0"/>
                  </a:moveTo>
                  <a:lnTo>
                    <a:pt x="2958781" y="0"/>
                  </a:lnTo>
                  <a:cubicBezTo>
                    <a:pt x="2973140" y="0"/>
                    <a:pt x="2986911" y="5704"/>
                    <a:pt x="2997065" y="15857"/>
                  </a:cubicBezTo>
                  <a:cubicBezTo>
                    <a:pt x="3007218" y="26011"/>
                    <a:pt x="3012922" y="39782"/>
                    <a:pt x="3012922" y="54141"/>
                  </a:cubicBezTo>
                  <a:lnTo>
                    <a:pt x="3012922" y="922227"/>
                  </a:lnTo>
                  <a:cubicBezTo>
                    <a:pt x="3012922" y="952128"/>
                    <a:pt x="2988682" y="976368"/>
                    <a:pt x="2958781" y="976368"/>
                  </a:cubicBezTo>
                  <a:lnTo>
                    <a:pt x="54141" y="976368"/>
                  </a:lnTo>
                  <a:cubicBezTo>
                    <a:pt x="24240" y="976368"/>
                    <a:pt x="0" y="952128"/>
                    <a:pt x="0" y="922227"/>
                  </a:cubicBezTo>
                  <a:lnTo>
                    <a:pt x="0" y="54141"/>
                  </a:lnTo>
                  <a:cubicBezTo>
                    <a:pt x="0" y="24240"/>
                    <a:pt x="24240" y="0"/>
                    <a:pt x="54141" y="0"/>
                  </a:cubicBezTo>
                  <a:close/>
                </a:path>
              </a:pathLst>
            </a:custGeom>
            <a:solidFill>
              <a:srgbClr val="F8033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46A6403B-4FCD-9522-7D43-5620AB46E380}"/>
                </a:ext>
              </a:extLst>
            </p:cNvPr>
            <p:cNvSpPr txBox="1"/>
            <p:nvPr/>
          </p:nvSpPr>
          <p:spPr>
            <a:xfrm>
              <a:off x="0" y="-123825"/>
              <a:ext cx="3012922" cy="1100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60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C30B0282-E551-FA2D-B1F3-E5053A398E87}"/>
              </a:ext>
            </a:extLst>
          </p:cNvPr>
          <p:cNvGrpSpPr/>
          <p:nvPr/>
        </p:nvGrpSpPr>
        <p:grpSpPr>
          <a:xfrm>
            <a:off x="5906642" y="2781006"/>
            <a:ext cx="6474717" cy="1219496"/>
            <a:chOff x="0" y="-11289"/>
            <a:chExt cx="1493570" cy="28131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78503E30-6DF0-C2B9-655A-EB3C4383D077}"/>
                </a:ext>
              </a:extLst>
            </p:cNvPr>
            <p:cNvSpPr/>
            <p:nvPr/>
          </p:nvSpPr>
          <p:spPr>
            <a:xfrm>
              <a:off x="0" y="0"/>
              <a:ext cx="1493570" cy="252443"/>
            </a:xfrm>
            <a:custGeom>
              <a:avLst/>
              <a:gdLst/>
              <a:ahLst/>
              <a:cxnLst/>
              <a:rect l="l" t="t" r="r" b="b"/>
              <a:pathLst>
                <a:path w="1493570" h="252443">
                  <a:moveTo>
                    <a:pt x="746785" y="0"/>
                  </a:moveTo>
                  <a:cubicBezTo>
                    <a:pt x="334347" y="0"/>
                    <a:pt x="0" y="56511"/>
                    <a:pt x="0" y="126221"/>
                  </a:cubicBezTo>
                  <a:cubicBezTo>
                    <a:pt x="0" y="195932"/>
                    <a:pt x="334347" y="252443"/>
                    <a:pt x="746785" y="252443"/>
                  </a:cubicBezTo>
                  <a:cubicBezTo>
                    <a:pt x="1159223" y="252443"/>
                    <a:pt x="1493570" y="195932"/>
                    <a:pt x="1493570" y="126221"/>
                  </a:cubicBezTo>
                  <a:cubicBezTo>
                    <a:pt x="1493570" y="56511"/>
                    <a:pt x="1159223" y="0"/>
                    <a:pt x="746785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0463FE93-FC56-0DBA-82D9-F34DB3C4E4E6}"/>
                </a:ext>
              </a:extLst>
            </p:cNvPr>
            <p:cNvSpPr txBox="1"/>
            <p:nvPr/>
          </p:nvSpPr>
          <p:spPr>
            <a:xfrm>
              <a:off x="140022" y="-11289"/>
              <a:ext cx="1213525" cy="2813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41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999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RAAD HET ANTWOORD</a:t>
              </a:r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E9631C32-D405-283B-B0EF-CABE47350145}"/>
              </a:ext>
            </a:extLst>
          </p:cNvPr>
          <p:cNvSpPr txBox="1"/>
          <p:nvPr/>
        </p:nvSpPr>
        <p:spPr>
          <a:xfrm>
            <a:off x="4648200" y="4441634"/>
            <a:ext cx="8915400" cy="1455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0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Noem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naast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het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voorspellen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van de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toekomst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iets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waar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AI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niet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</a:t>
            </a:r>
            <a:r>
              <a:rPr kumimoji="0" lang="en-US" sz="42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goed</a:t>
            </a:r>
            <a:r>
              <a:rPr kumimoji="0" lang="en-US" sz="42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in is.</a:t>
            </a: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D54EAB4-BB46-7635-D7D5-63FE67820B0D}"/>
              </a:ext>
            </a:extLst>
          </p:cNvPr>
          <p:cNvSpPr/>
          <p:nvPr/>
        </p:nvSpPr>
        <p:spPr>
          <a:xfrm>
            <a:off x="15661717" y="8820091"/>
            <a:ext cx="2431613" cy="1277601"/>
          </a:xfrm>
          <a:custGeom>
            <a:avLst/>
            <a:gdLst/>
            <a:ahLst/>
            <a:cxnLst/>
            <a:rect l="l" t="t" r="r" b="b"/>
            <a:pathLst>
              <a:path w="2431613" h="1277601">
                <a:moveTo>
                  <a:pt x="0" y="0"/>
                </a:moveTo>
                <a:lnTo>
                  <a:pt x="2431613" y="0"/>
                </a:lnTo>
                <a:lnTo>
                  <a:pt x="2431613" y="1277601"/>
                </a:lnTo>
                <a:lnTo>
                  <a:pt x="0" y="12776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7106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0AA6B919AC9384694880FC06180CBCB" ma:contentTypeVersion="15" ma:contentTypeDescription="Een nieuw document maken." ma:contentTypeScope="" ma:versionID="0eb1b27bb9cccb8bdce039d90245ff46">
  <xsd:schema xmlns:xsd="http://www.w3.org/2001/XMLSchema" xmlns:xs="http://www.w3.org/2001/XMLSchema" xmlns:p="http://schemas.microsoft.com/office/2006/metadata/properties" xmlns:ns2="af356df9-faac-4424-be5c-d9159fad5430" xmlns:ns3="57f5363c-f434-44a8-87fa-d50f3e731d2b" targetNamespace="http://schemas.microsoft.com/office/2006/metadata/properties" ma:root="true" ma:fieldsID="4d14b629e05efedd8e457d7403514e84" ns2:_="" ns3:_="">
    <xsd:import namespace="af356df9-faac-4424-be5c-d9159fad5430"/>
    <xsd:import namespace="57f5363c-f434-44a8-87fa-d50f3e731d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356df9-faac-4424-be5c-d9159fad54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Afbeeldingtags" ma:readOnly="false" ma:fieldId="{5cf76f15-5ced-4ddc-b409-7134ff3c332f}" ma:taxonomyMulti="true" ma:sspId="af67e5b5-904d-40d5-a392-bce5eb09319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f5363c-f434-44a8-87fa-d50f3e731d2b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3493b3df-f21b-43ef-8088-11d32cf64ae7}" ma:internalName="TaxCatchAll" ma:showField="CatchAllData" ma:web="57f5363c-f434-44a8-87fa-d50f3e731d2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f356df9-faac-4424-be5c-d9159fad5430">
      <Terms xmlns="http://schemas.microsoft.com/office/infopath/2007/PartnerControls"/>
    </lcf76f155ced4ddcb4097134ff3c332f>
    <TaxCatchAll xmlns="57f5363c-f434-44a8-87fa-d50f3e731d2b" xsi:nil="true"/>
  </documentManagement>
</p:properties>
</file>

<file path=customXml/itemProps1.xml><?xml version="1.0" encoding="utf-8"?>
<ds:datastoreItem xmlns:ds="http://schemas.openxmlformats.org/officeDocument/2006/customXml" ds:itemID="{2F885B4B-FD09-4531-AFA3-DDF41659627F}"/>
</file>

<file path=customXml/itemProps2.xml><?xml version="1.0" encoding="utf-8"?>
<ds:datastoreItem xmlns:ds="http://schemas.openxmlformats.org/officeDocument/2006/customXml" ds:itemID="{EEE2BB12-BFF9-4B60-9427-F2EC3655A05D}"/>
</file>

<file path=customXml/itemProps3.xml><?xml version="1.0" encoding="utf-8"?>
<ds:datastoreItem xmlns:ds="http://schemas.openxmlformats.org/officeDocument/2006/customXml" ds:itemID="{1A11E3DB-57A2-4E76-B523-CBB8F9F26C8F}"/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1148</Words>
  <Application>Microsoft Office PowerPoint</Application>
  <PresentationFormat>Aangepast</PresentationFormat>
  <Paragraphs>162</Paragraphs>
  <Slides>31</Slides>
  <Notes>28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31</vt:i4>
      </vt:variant>
    </vt:vector>
  </HeadingPairs>
  <TitlesOfParts>
    <vt:vector size="36" baseType="lpstr">
      <vt:lpstr>Calibri</vt:lpstr>
      <vt:lpstr>Aptos</vt:lpstr>
      <vt:lpstr>Arial</vt:lpstr>
      <vt:lpstr>ITC Motter Corpus Condensed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Teamgame AI</dc:title>
  <dc:creator>Suzanne Verheijden</dc:creator>
  <cp:lastModifiedBy>Suzanne Verheijden | Buro Strakz</cp:lastModifiedBy>
  <cp:revision>2</cp:revision>
  <dcterms:created xsi:type="dcterms:W3CDTF">2006-08-16T00:00:00Z</dcterms:created>
  <dcterms:modified xsi:type="dcterms:W3CDTF">2026-06-19T14:30:05Z</dcterms:modified>
  <dc:identifier>DAHNBHr9h4A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0x010100F0AA6B919AC9384694880FC06180CBCB</vt:lpwstr>
  </property>
</Properties>
</file>